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sldIdLst>
    <p:sldId id="256" r:id="rId2"/>
    <p:sldId id="530" r:id="rId3"/>
    <p:sldId id="531" r:id="rId4"/>
    <p:sldId id="532" r:id="rId5"/>
    <p:sldId id="533" r:id="rId6"/>
    <p:sldId id="512" r:id="rId7"/>
    <p:sldId id="535" r:id="rId8"/>
    <p:sldId id="537" r:id="rId9"/>
    <p:sldId id="538" r:id="rId10"/>
    <p:sldId id="520" r:id="rId11"/>
    <p:sldId id="598" r:id="rId12"/>
    <p:sldId id="629" r:id="rId13"/>
    <p:sldId id="602" r:id="rId14"/>
    <p:sldId id="607" r:id="rId15"/>
    <p:sldId id="603" r:id="rId16"/>
    <p:sldId id="608" r:id="rId17"/>
    <p:sldId id="606" r:id="rId18"/>
    <p:sldId id="609" r:id="rId19"/>
    <p:sldId id="610" r:id="rId20"/>
    <p:sldId id="611" r:id="rId21"/>
    <p:sldId id="612" r:id="rId22"/>
    <p:sldId id="601" r:id="rId23"/>
    <p:sldId id="614" r:id="rId24"/>
    <p:sldId id="615" r:id="rId25"/>
    <p:sldId id="636" r:id="rId26"/>
    <p:sldId id="638" r:id="rId27"/>
    <p:sldId id="637" r:id="rId28"/>
    <p:sldId id="639" r:id="rId29"/>
    <p:sldId id="640" r:id="rId30"/>
    <p:sldId id="616" r:id="rId31"/>
    <p:sldId id="617" r:id="rId32"/>
    <p:sldId id="619" r:id="rId33"/>
    <p:sldId id="618" r:id="rId34"/>
    <p:sldId id="620" r:id="rId35"/>
    <p:sldId id="621" r:id="rId36"/>
    <p:sldId id="622" r:id="rId37"/>
    <p:sldId id="623" r:id="rId38"/>
    <p:sldId id="624" r:id="rId39"/>
    <p:sldId id="626" r:id="rId40"/>
    <p:sldId id="630" r:id="rId41"/>
    <p:sldId id="631" r:id="rId42"/>
    <p:sldId id="632" r:id="rId43"/>
    <p:sldId id="633" r:id="rId44"/>
    <p:sldId id="600" r:id="rId45"/>
    <p:sldId id="634" r:id="rId46"/>
    <p:sldId id="625" r:id="rId47"/>
    <p:sldId id="628" r:id="rId48"/>
    <p:sldId id="627" r:id="rId49"/>
    <p:sldId id="635" r:id="rId50"/>
    <p:sldId id="387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7263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22"/>
    <p:restoredTop sz="83333"/>
  </p:normalViewPr>
  <p:slideViewPr>
    <p:cSldViewPr snapToGrid="0" snapToObjects="1">
      <p:cViewPr varScale="1">
        <p:scale>
          <a:sx n="105" d="100"/>
          <a:sy n="105" d="100"/>
        </p:scale>
        <p:origin x="1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865AA-8C41-CD4C-B4D8-CDB2D45CCE1F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1A85E-F885-0049-9AEA-7145E3A2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1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https://www3.nd.edu/~</a:t>
            </a:r>
            <a:r>
              <a:rPr lang="en-US" dirty="0" err="1"/>
              <a:t>cneal</a:t>
            </a:r>
            <a:r>
              <a:rPr lang="en-US" dirty="0"/>
              <a:t>/</a:t>
            </a:r>
            <a:r>
              <a:rPr lang="en-US" dirty="0" err="1"/>
              <a:t>PlanetEarth</a:t>
            </a:r>
            <a:r>
              <a:rPr lang="en-US" dirty="0"/>
              <a:t>/Chapt-11a-Rock-Mechanics.pdf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15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19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2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95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2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82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68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00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39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6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89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https://www3.nd.edu/~</a:t>
            </a:r>
            <a:r>
              <a:rPr lang="en-US" dirty="0" err="1"/>
              <a:t>cneal</a:t>
            </a:r>
            <a:r>
              <a:rPr lang="en-US" dirty="0"/>
              <a:t>/</a:t>
            </a:r>
            <a:r>
              <a:rPr lang="en-US" dirty="0" err="1"/>
              <a:t>PlanetEarth</a:t>
            </a:r>
            <a:r>
              <a:rPr lang="en-US" dirty="0"/>
              <a:t>/Chapt-11a-Rock-Mechanics.pdf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594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55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81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00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79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427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67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17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30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21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28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https://www3.nd.edu/~</a:t>
            </a:r>
            <a:r>
              <a:rPr lang="en-US" dirty="0" err="1"/>
              <a:t>cneal</a:t>
            </a:r>
            <a:r>
              <a:rPr lang="en-US" dirty="0"/>
              <a:t>/</a:t>
            </a:r>
            <a:r>
              <a:rPr lang="en-US" dirty="0" err="1"/>
              <a:t>PlanetEarth</a:t>
            </a:r>
            <a:r>
              <a:rPr lang="en-US" dirty="0"/>
              <a:t>/Chapt-11a-Rock-Mechanics.pdf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86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51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25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115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840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59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324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184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339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004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8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43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882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685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332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015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86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93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344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22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286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5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07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80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4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55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94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8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9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hyperlink" Target="https://websites.pmc.ucsc.edu/~fnimmo/website/viscous_flow.pdf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hyperlink" Target="https://websites.pmc.ucsc.edu/~fnimmo/website/viscous_flow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7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7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7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7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37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5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5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72510" y="1923394"/>
            <a:ext cx="75989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MGS 723: Geodynamics</a:t>
            </a: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>
                <a:latin typeface="Segoe UI Symbol" panose="020B0502040204020203" pitchFamily="34" charset="0"/>
                <a:ea typeface="Segoe UI Symbol" panose="020B0502040204020203" pitchFamily="34" charset="0"/>
              </a:rPr>
              <a:t>Class 24: </a:t>
            </a:r>
            <a:r>
              <a:rPr lang="en-US" sz="2900" u="sng">
                <a:latin typeface="Segoe UI Symbol" panose="020B0502040204020203" pitchFamily="34" charset="0"/>
                <a:ea typeface="Segoe UI Symbol" panose="020B0502040204020203" pitchFamily="34" charset="0"/>
              </a:rPr>
              <a:t>Convection I</a:t>
            </a:r>
            <a:endParaRPr lang="en-US" sz="2900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A2EED-5F60-1C4E-89B8-2F33DC24F228}"/>
              </a:ext>
            </a:extLst>
          </p:cNvPr>
          <p:cNvSpPr txBox="1"/>
          <p:nvPr/>
        </p:nvSpPr>
        <p:spPr>
          <a:xfrm>
            <a:off x="429426" y="6285563"/>
            <a:ext cx="828514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Main reference for today: Turcotte and Schubert textbook (Ch. 6)</a:t>
            </a:r>
          </a:p>
        </p:txBody>
      </p:sp>
    </p:spTree>
    <p:extLst>
      <p:ext uri="{BB962C8B-B14F-4D97-AF65-F5344CB8AC3E}">
        <p14:creationId xmlns:p14="http://schemas.microsoft.com/office/powerpoint/2010/main" val="27539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Onset of convection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8057-481C-7440-9D0B-FEC0D19AA50E}"/>
              </a:ext>
            </a:extLst>
          </p:cNvPr>
          <p:cNvSpPr txBox="1"/>
          <p:nvPr/>
        </p:nvSpPr>
        <p:spPr>
          <a:xfrm>
            <a:off x="6792508" y="6519446"/>
            <a:ext cx="344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Turcotte and Schubert 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ADAF79F-82C0-F04B-A548-C77EE8B33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250" y="788875"/>
            <a:ext cx="4860477" cy="5553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FDC103-05CC-AD40-84E4-9B60CAB050F6}"/>
              </a:ext>
            </a:extLst>
          </p:cNvPr>
          <p:cNvSpPr txBox="1"/>
          <p:nvPr/>
        </p:nvSpPr>
        <p:spPr>
          <a:xfrm>
            <a:off x="1267889" y="2905671"/>
            <a:ext cx="157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Critical Rayleigh 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7583B-1251-6F4F-9CF5-A5FB6EF4D55B}"/>
              </a:ext>
            </a:extLst>
          </p:cNvPr>
          <p:cNvSpPr txBox="1"/>
          <p:nvPr/>
        </p:nvSpPr>
        <p:spPr>
          <a:xfrm>
            <a:off x="4151297" y="6261612"/>
            <a:ext cx="1572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Aspect ratio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DCE57F6-206E-184E-8E18-334CD7D85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59" y="346255"/>
            <a:ext cx="2113891" cy="8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47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58807-4871-1149-B51F-A2CCCBB0FC69}"/>
              </a:ext>
            </a:extLst>
          </p:cNvPr>
          <p:cNvSpPr txBox="1"/>
          <p:nvPr/>
        </p:nvSpPr>
        <p:spPr>
          <a:xfrm>
            <a:off x="150395" y="766717"/>
            <a:ext cx="88432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Different Ra # -&gt; different style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892178B-8ED0-CD41-B0E0-2615AB5C5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660" y="1297514"/>
            <a:ext cx="6083643" cy="51703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213E0F-F22B-C247-B056-FDA30734041F}"/>
              </a:ext>
            </a:extLst>
          </p:cNvPr>
          <p:cNvSpPr/>
          <p:nvPr/>
        </p:nvSpPr>
        <p:spPr>
          <a:xfrm>
            <a:off x="1682660" y="4803648"/>
            <a:ext cx="5888572" cy="1804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A34D7-B4FE-F04B-80E7-5A23ED7E9E75}"/>
              </a:ext>
            </a:extLst>
          </p:cNvPr>
          <p:cNvSpPr txBox="1"/>
          <p:nvPr/>
        </p:nvSpPr>
        <p:spPr>
          <a:xfrm>
            <a:off x="464339" y="5226784"/>
            <a:ext cx="82153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Figuring out the convective regime (/style), e.g.: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is the optimal convective wavelength? </a:t>
            </a:r>
          </a:p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How does surface heat flow and velocity depend on convective parameters (e.g., viscosity, temperature)?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80B75-DCB7-1E45-A0DD-75F0DE61A3EE}"/>
              </a:ext>
            </a:extLst>
          </p:cNvPr>
          <p:cNvSpPr txBox="1"/>
          <p:nvPr/>
        </p:nvSpPr>
        <p:spPr>
          <a:xfrm>
            <a:off x="6677968" y="1274548"/>
            <a:ext cx="4209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358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BE14BBF-2AEE-BC46-A7D2-FEA9C1462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128" y="3807197"/>
            <a:ext cx="6498336" cy="2913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92C4-37F4-D749-B4D5-0186C3704D3E}"/>
              </a:ext>
            </a:extLst>
          </p:cNvPr>
          <p:cNvSpPr txBox="1"/>
          <p:nvPr/>
        </p:nvSpPr>
        <p:spPr>
          <a:xfrm>
            <a:off x="0" y="44500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Finite amplitude boundary layer model (T&amp;S, Sect. 6-21)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6090C-8BCC-4847-A2D6-6A2731B26D8B}"/>
              </a:ext>
            </a:extLst>
          </p:cNvPr>
          <p:cNvSpPr txBox="1"/>
          <p:nvPr/>
        </p:nvSpPr>
        <p:spPr>
          <a:xfrm>
            <a:off x="5819675" y="1072241"/>
            <a:ext cx="32267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Rayleigh-Bernard convection (heated from below)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6FBCFF0-0F0D-5B45-AB92-4937A603E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86" y="1040394"/>
            <a:ext cx="5452871" cy="273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5E1BDF-66BA-4C43-928B-7B0DB5AEC728}"/>
              </a:ext>
            </a:extLst>
          </p:cNvPr>
          <p:cNvSpPr/>
          <p:nvPr/>
        </p:nvSpPr>
        <p:spPr>
          <a:xfrm>
            <a:off x="7010400" y="3608832"/>
            <a:ext cx="1694688" cy="621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41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92C4-37F4-D749-B4D5-0186C3704D3E}"/>
              </a:ext>
            </a:extLst>
          </p:cNvPr>
          <p:cNvSpPr txBox="1"/>
          <p:nvPr/>
        </p:nvSpPr>
        <p:spPr>
          <a:xfrm>
            <a:off x="0" y="44500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Finite amplitude boundary layer model (T&amp;S, Sect. 6-21)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8C81F50-C7AC-2B4B-A017-F101A9577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86" y="983617"/>
            <a:ext cx="5669280" cy="2874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66090C-8BCC-4847-A2D6-6A2731B26D8B}"/>
              </a:ext>
            </a:extLst>
          </p:cNvPr>
          <p:cNvSpPr txBox="1"/>
          <p:nvPr/>
        </p:nvSpPr>
        <p:spPr>
          <a:xfrm>
            <a:off x="5819675" y="1072241"/>
            <a:ext cx="32267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Rayleigh-Bernard convection (heated from below)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145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92C4-37F4-D749-B4D5-0186C3704D3E}"/>
              </a:ext>
            </a:extLst>
          </p:cNvPr>
          <p:cNvSpPr txBox="1"/>
          <p:nvPr/>
        </p:nvSpPr>
        <p:spPr>
          <a:xfrm>
            <a:off x="0" y="44500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Finite amplitude boundary layer model (T&amp;S, Sect. 6-21)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8C81F50-C7AC-2B4B-A017-F101A9577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86" y="983617"/>
            <a:ext cx="5669280" cy="2874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66090C-8BCC-4847-A2D6-6A2731B26D8B}"/>
              </a:ext>
            </a:extLst>
          </p:cNvPr>
          <p:cNvSpPr txBox="1"/>
          <p:nvPr/>
        </p:nvSpPr>
        <p:spPr>
          <a:xfrm>
            <a:off x="5819675" y="1072241"/>
            <a:ext cx="32267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Rayleigh-Bernard convection (heated from below)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4608-DCA1-E642-ADC4-5E8AC8F55D4B}"/>
              </a:ext>
            </a:extLst>
          </p:cNvPr>
          <p:cNvSpPr txBox="1"/>
          <p:nvPr/>
        </p:nvSpPr>
        <p:spPr>
          <a:xfrm>
            <a:off x="337325" y="4037728"/>
            <a:ext cx="8469349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System basics:</a:t>
            </a:r>
          </a:p>
          <a:p>
            <a:endParaRPr lang="en-US" sz="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Vigorous convection (Ra &gt;&gt; 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Ra</a:t>
            </a:r>
            <a:r>
              <a:rPr lang="en-US" sz="20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crit</a:t>
            </a:r>
            <a:r>
              <a:rPr lang="en-US" sz="20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Fluid motions accommodate convective transport of heat.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Conduction feeds heat into hot thermal boundary layer (TBL) at base.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Conduction releases heat at the surface, forming a cold TBL.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Simplified picture above assumes symmetry -- Breaks down for more complex setups (e.g., T-dependent viscosity, mixed heating)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65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9902974-F0B8-DC46-9295-431026A8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591" y="4086496"/>
            <a:ext cx="5045865" cy="26845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92C4-37F4-D749-B4D5-0186C3704D3E}"/>
              </a:ext>
            </a:extLst>
          </p:cNvPr>
          <p:cNvSpPr txBox="1"/>
          <p:nvPr/>
        </p:nvSpPr>
        <p:spPr>
          <a:xfrm>
            <a:off x="0" y="44500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Finite amplitude boundary layer model (T&amp;S, Sect. 6-21)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8C81F50-C7AC-2B4B-A017-F101A9577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86" y="983617"/>
            <a:ext cx="5669280" cy="2874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66090C-8BCC-4847-A2D6-6A2731B26D8B}"/>
              </a:ext>
            </a:extLst>
          </p:cNvPr>
          <p:cNvSpPr txBox="1"/>
          <p:nvPr/>
        </p:nvSpPr>
        <p:spPr>
          <a:xfrm>
            <a:off x="5819675" y="1072241"/>
            <a:ext cx="32267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Rayleigh-Bernard convection (heated from below)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4608-DCA1-E642-ADC4-5E8AC8F55D4B}"/>
              </a:ext>
            </a:extLst>
          </p:cNvPr>
          <p:cNvSpPr txBox="1"/>
          <p:nvPr/>
        </p:nvSpPr>
        <p:spPr>
          <a:xfrm>
            <a:off x="264173" y="4037728"/>
            <a:ext cx="33568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Approach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 A force balance </a:t>
            </a: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(as a “full” solution of the relevant PDEs would require a numerical model)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B821B1-9DA4-CB4A-91FA-E241E38CE494}"/>
              </a:ext>
            </a:extLst>
          </p:cNvPr>
          <p:cNvSpPr txBox="1"/>
          <p:nvPr/>
        </p:nvSpPr>
        <p:spPr>
          <a:xfrm>
            <a:off x="4159094" y="3754435"/>
            <a:ext cx="5045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Assumed convection cell geometry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50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92C4-37F4-D749-B4D5-0186C3704D3E}"/>
              </a:ext>
            </a:extLst>
          </p:cNvPr>
          <p:cNvSpPr txBox="1"/>
          <p:nvPr/>
        </p:nvSpPr>
        <p:spPr>
          <a:xfrm>
            <a:off x="0" y="44500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Finite amplitude boundary layer model (T&amp;S, Sect. 6-21)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8C81F50-C7AC-2B4B-A017-F101A9577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86" y="983617"/>
            <a:ext cx="5669280" cy="2874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66090C-8BCC-4847-A2D6-6A2731B26D8B}"/>
              </a:ext>
            </a:extLst>
          </p:cNvPr>
          <p:cNvSpPr txBox="1"/>
          <p:nvPr/>
        </p:nvSpPr>
        <p:spPr>
          <a:xfrm>
            <a:off x="5819675" y="1072241"/>
            <a:ext cx="32267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Rayleigh-Bernard convection (heated from below)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8349A709-5955-3342-87CC-244007C0A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58" y="4859165"/>
            <a:ext cx="4598434" cy="680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CDFC40-7AB9-6846-B5A6-F1002D0CE292}"/>
              </a:ext>
            </a:extLst>
          </p:cNvPr>
          <p:cNvSpPr txBox="1"/>
          <p:nvPr/>
        </p:nvSpPr>
        <p:spPr>
          <a:xfrm>
            <a:off x="4774171" y="3857877"/>
            <a:ext cx="2769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Downward body force per unit depth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A30756-62FD-D74E-B904-4DF41153C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86" y="3919102"/>
            <a:ext cx="3779004" cy="878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963806-FE97-6648-B20E-62A1A9604966}"/>
              </a:ext>
            </a:extLst>
          </p:cNvPr>
          <p:cNvSpPr txBox="1"/>
          <p:nvPr/>
        </p:nvSpPr>
        <p:spPr>
          <a:xfrm>
            <a:off x="5155444" y="4792333"/>
            <a:ext cx="2769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Total downward body force (slab pull)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027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92C4-37F4-D749-B4D5-0186C3704D3E}"/>
              </a:ext>
            </a:extLst>
          </p:cNvPr>
          <p:cNvSpPr txBox="1"/>
          <p:nvPr/>
        </p:nvSpPr>
        <p:spPr>
          <a:xfrm>
            <a:off x="0" y="44500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Finite amplitude boundary layer model (T&amp;S, Sect. 6-21)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8C81F50-C7AC-2B4B-A017-F101A9577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86" y="983617"/>
            <a:ext cx="5669280" cy="2874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66090C-8BCC-4847-A2D6-6A2731B26D8B}"/>
              </a:ext>
            </a:extLst>
          </p:cNvPr>
          <p:cNvSpPr txBox="1"/>
          <p:nvPr/>
        </p:nvSpPr>
        <p:spPr>
          <a:xfrm>
            <a:off x="5819675" y="1072241"/>
            <a:ext cx="32267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Rayleigh-Bernard convection (heated from below)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8349A709-5955-3342-87CC-244007C0A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58" y="4859165"/>
            <a:ext cx="4598434" cy="680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CDFC40-7AB9-6846-B5A6-F1002D0CE292}"/>
              </a:ext>
            </a:extLst>
          </p:cNvPr>
          <p:cNvSpPr txBox="1"/>
          <p:nvPr/>
        </p:nvSpPr>
        <p:spPr>
          <a:xfrm>
            <a:off x="4774171" y="3857877"/>
            <a:ext cx="2769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Downward body force per unit depth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A30756-62FD-D74E-B904-4DF41153C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86" y="3919102"/>
            <a:ext cx="3779004" cy="878838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A80BB2A2-2CD3-094E-A8B9-30B1150543FB}"/>
              </a:ext>
            </a:extLst>
          </p:cNvPr>
          <p:cNvSpPr/>
          <p:nvPr/>
        </p:nvSpPr>
        <p:spPr>
          <a:xfrm>
            <a:off x="3728294" y="4933659"/>
            <a:ext cx="371403" cy="707730"/>
          </a:xfrm>
          <a:custGeom>
            <a:avLst/>
            <a:gdLst>
              <a:gd name="connsiteX0" fmla="*/ 209722 w 371403"/>
              <a:gd name="connsiteY0" fmla="*/ 16293 h 707730"/>
              <a:gd name="connsiteX1" fmla="*/ 63418 w 371403"/>
              <a:gd name="connsiteY1" fmla="*/ 4101 h 707730"/>
              <a:gd name="connsiteX2" fmla="*/ 14650 w 371403"/>
              <a:gd name="connsiteY2" fmla="*/ 89445 h 707730"/>
              <a:gd name="connsiteX3" fmla="*/ 14650 w 371403"/>
              <a:gd name="connsiteY3" fmla="*/ 577125 h 707730"/>
              <a:gd name="connsiteX4" fmla="*/ 185338 w 371403"/>
              <a:gd name="connsiteY4" fmla="*/ 699045 h 707730"/>
              <a:gd name="connsiteX5" fmla="*/ 343834 w 371403"/>
              <a:gd name="connsiteY5" fmla="*/ 650277 h 707730"/>
              <a:gd name="connsiteX6" fmla="*/ 368218 w 371403"/>
              <a:gd name="connsiteY6" fmla="*/ 272325 h 707730"/>
              <a:gd name="connsiteX7" fmla="*/ 307258 w 371403"/>
              <a:gd name="connsiteY7" fmla="*/ 40677 h 707730"/>
              <a:gd name="connsiteX8" fmla="*/ 209722 w 371403"/>
              <a:gd name="connsiteY8" fmla="*/ 16293 h 707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03" h="707730">
                <a:moveTo>
                  <a:pt x="209722" y="16293"/>
                </a:moveTo>
                <a:cubicBezTo>
                  <a:pt x="169082" y="10197"/>
                  <a:pt x="95930" y="-8091"/>
                  <a:pt x="63418" y="4101"/>
                </a:cubicBezTo>
                <a:cubicBezTo>
                  <a:pt x="30906" y="16293"/>
                  <a:pt x="22778" y="-6059"/>
                  <a:pt x="14650" y="89445"/>
                </a:cubicBezTo>
                <a:cubicBezTo>
                  <a:pt x="6522" y="184949"/>
                  <a:pt x="-13798" y="475525"/>
                  <a:pt x="14650" y="577125"/>
                </a:cubicBezTo>
                <a:cubicBezTo>
                  <a:pt x="43098" y="678725"/>
                  <a:pt x="130474" y="686853"/>
                  <a:pt x="185338" y="699045"/>
                </a:cubicBezTo>
                <a:cubicBezTo>
                  <a:pt x="240202" y="711237"/>
                  <a:pt x="313354" y="721397"/>
                  <a:pt x="343834" y="650277"/>
                </a:cubicBezTo>
                <a:cubicBezTo>
                  <a:pt x="374314" y="579157"/>
                  <a:pt x="374314" y="373925"/>
                  <a:pt x="368218" y="272325"/>
                </a:cubicBezTo>
                <a:cubicBezTo>
                  <a:pt x="362122" y="170725"/>
                  <a:pt x="307258" y="40677"/>
                  <a:pt x="307258" y="40677"/>
                </a:cubicBezTo>
                <a:cubicBezTo>
                  <a:pt x="284906" y="37"/>
                  <a:pt x="250362" y="22389"/>
                  <a:pt x="209722" y="16293"/>
                </a:cubicBezTo>
                <a:close/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BD218-40A8-A64E-9D77-607635E00361}"/>
              </a:ext>
            </a:extLst>
          </p:cNvPr>
          <p:cNvSpPr txBox="1"/>
          <p:nvPr/>
        </p:nvSpPr>
        <p:spPr>
          <a:xfrm>
            <a:off x="2023880" y="5691107"/>
            <a:ext cx="4151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rgbClr val="FF93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horizontal/vertical velocity </a:t>
            </a:r>
          </a:p>
          <a:p>
            <a:pPr lvl="1"/>
            <a:r>
              <a:rPr lang="en-US" dirty="0">
                <a:solidFill>
                  <a:srgbClr val="FF93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(= thickness of the plume relative to the boundary layer)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rgbClr val="FF93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1084DD-02D3-BF47-91FC-77A9807CF7E7}"/>
              </a:ext>
            </a:extLst>
          </p:cNvPr>
          <p:cNvSpPr txBox="1"/>
          <p:nvPr/>
        </p:nvSpPr>
        <p:spPr>
          <a:xfrm>
            <a:off x="5155444" y="4792333"/>
            <a:ext cx="2769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Total downward body force (slab pull)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817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92C4-37F4-D749-B4D5-0186C3704D3E}"/>
              </a:ext>
            </a:extLst>
          </p:cNvPr>
          <p:cNvSpPr txBox="1"/>
          <p:nvPr/>
        </p:nvSpPr>
        <p:spPr>
          <a:xfrm>
            <a:off x="0" y="44500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Finite amplitude boundary layer model (T&amp;S, Sect. 6-21)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8C81F50-C7AC-2B4B-A017-F101A9577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86" y="983617"/>
            <a:ext cx="5669280" cy="2874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66090C-8BCC-4847-A2D6-6A2731B26D8B}"/>
              </a:ext>
            </a:extLst>
          </p:cNvPr>
          <p:cNvSpPr txBox="1"/>
          <p:nvPr/>
        </p:nvSpPr>
        <p:spPr>
          <a:xfrm>
            <a:off x="5819675" y="1072241"/>
            <a:ext cx="32267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Rayleigh-Bernard convection (heated from below)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8349A709-5955-3342-87CC-244007C0A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58" y="4859165"/>
            <a:ext cx="4598434" cy="680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CDFC40-7AB9-6846-B5A6-F1002D0CE292}"/>
              </a:ext>
            </a:extLst>
          </p:cNvPr>
          <p:cNvSpPr txBox="1"/>
          <p:nvPr/>
        </p:nvSpPr>
        <p:spPr>
          <a:xfrm>
            <a:off x="4774171" y="3857877"/>
            <a:ext cx="2769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Downward body force per unit depth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A30756-62FD-D74E-B904-4DF41153C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86" y="3919102"/>
            <a:ext cx="3779004" cy="8788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711D71-EAEA-1549-ADA1-14E0FD5216A2}"/>
              </a:ext>
            </a:extLst>
          </p:cNvPr>
          <p:cNvSpPr txBox="1"/>
          <p:nvPr/>
        </p:nvSpPr>
        <p:spPr>
          <a:xfrm>
            <a:off x="5155444" y="4792333"/>
            <a:ext cx="2769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Total </a:t>
            </a:r>
            <a:r>
              <a:rPr lang="en-US" u="sng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downward</a:t>
            </a:r>
            <a:r>
              <a:rPr lang="en-US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body force (slab pull)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7" name="Picture 16" descr="Text&#10;&#10;Description automatically generated with medium confidence">
            <a:extLst>
              <a:ext uri="{FF2B5EF4-FFF2-40B4-BE49-F238E27FC236}">
                <a16:creationId xmlns:a16="http://schemas.microsoft.com/office/drawing/2014/main" id="{38329CFA-BDCA-084D-9B2B-C8BF7B4F6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58" y="5799228"/>
            <a:ext cx="4598434" cy="6804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933E9F-C9E4-454D-BD15-EB0501DFCC2F}"/>
              </a:ext>
            </a:extLst>
          </p:cNvPr>
          <p:cNvSpPr txBox="1"/>
          <p:nvPr/>
        </p:nvSpPr>
        <p:spPr>
          <a:xfrm>
            <a:off x="5182602" y="5836150"/>
            <a:ext cx="2769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Total </a:t>
            </a:r>
            <a:r>
              <a:rPr lang="en-US" u="sng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upward</a:t>
            </a:r>
            <a:r>
              <a:rPr lang="en-US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body force (plume)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1B8BAE-4F99-E24B-A7E0-AACED3D284FD}"/>
              </a:ext>
            </a:extLst>
          </p:cNvPr>
          <p:cNvSpPr/>
          <p:nvPr/>
        </p:nvSpPr>
        <p:spPr>
          <a:xfrm>
            <a:off x="3419529" y="6035571"/>
            <a:ext cx="232660" cy="25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F4F9A7-797C-A643-B5DB-5B3763CFEE79}"/>
                  </a:ext>
                </a:extLst>
              </p:cNvPr>
              <p:cNvSpPr txBox="1"/>
              <p:nvPr/>
            </p:nvSpPr>
            <p:spPr>
              <a:xfrm>
                <a:off x="2882381" y="5933894"/>
                <a:ext cx="737346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F4F9A7-797C-A643-B5DB-5B3763CFE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381" y="5933894"/>
                <a:ext cx="737346" cy="415498"/>
              </a:xfrm>
              <a:prstGeom prst="rect">
                <a:avLst/>
              </a:prstGeom>
              <a:blipFill>
                <a:blip r:embed="rId6"/>
                <a:stretch>
                  <a:fillRect r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979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92C4-37F4-D749-B4D5-0186C3704D3E}"/>
              </a:ext>
            </a:extLst>
          </p:cNvPr>
          <p:cNvSpPr txBox="1"/>
          <p:nvPr/>
        </p:nvSpPr>
        <p:spPr>
          <a:xfrm>
            <a:off x="0" y="44500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Finite amplitude boundary layer model (T&amp;S, Sect. 6-21)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8C81F50-C7AC-2B4B-A017-F101A9577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86" y="983617"/>
            <a:ext cx="5669280" cy="2874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66090C-8BCC-4847-A2D6-6A2731B26D8B}"/>
              </a:ext>
            </a:extLst>
          </p:cNvPr>
          <p:cNvSpPr txBox="1"/>
          <p:nvPr/>
        </p:nvSpPr>
        <p:spPr>
          <a:xfrm>
            <a:off x="5819675" y="1072241"/>
            <a:ext cx="32267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Rayleigh-Bernard convection (heated from below)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8349A709-5955-3342-87CC-244007C0A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58" y="4859165"/>
            <a:ext cx="4598434" cy="680486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A30756-62FD-D74E-B904-4DF41153C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86" y="3919102"/>
            <a:ext cx="3779004" cy="878838"/>
          </a:xfrm>
          <a:prstGeom prst="rect">
            <a:avLst/>
          </a:prstGeom>
        </p:spPr>
      </p:pic>
      <p:pic>
        <p:nvPicPr>
          <p:cNvPr id="17" name="Picture 16" descr="Text&#10;&#10;Description automatically generated with medium confidence">
            <a:extLst>
              <a:ext uri="{FF2B5EF4-FFF2-40B4-BE49-F238E27FC236}">
                <a16:creationId xmlns:a16="http://schemas.microsoft.com/office/drawing/2014/main" id="{38329CFA-BDCA-084D-9B2B-C8BF7B4F6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58" y="5799228"/>
            <a:ext cx="4598434" cy="6804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1B8BAE-4F99-E24B-A7E0-AACED3D284FD}"/>
              </a:ext>
            </a:extLst>
          </p:cNvPr>
          <p:cNvSpPr/>
          <p:nvPr/>
        </p:nvSpPr>
        <p:spPr>
          <a:xfrm>
            <a:off x="3419529" y="6035571"/>
            <a:ext cx="232660" cy="25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F4F9A7-797C-A643-B5DB-5B3763CFEE79}"/>
                  </a:ext>
                </a:extLst>
              </p:cNvPr>
              <p:cNvSpPr txBox="1"/>
              <p:nvPr/>
            </p:nvSpPr>
            <p:spPr>
              <a:xfrm>
                <a:off x="2882381" y="5933894"/>
                <a:ext cx="737346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F4F9A7-797C-A643-B5DB-5B3763CFE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381" y="5933894"/>
                <a:ext cx="737346" cy="415498"/>
              </a:xfrm>
              <a:prstGeom prst="rect">
                <a:avLst/>
              </a:prstGeom>
              <a:blipFill>
                <a:blip r:embed="rId6"/>
                <a:stretch>
                  <a:fillRect r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4617F5A-158E-6840-9B14-91E68B4B6FF6}"/>
              </a:ext>
            </a:extLst>
          </p:cNvPr>
          <p:cNvSpPr txBox="1"/>
          <p:nvPr/>
        </p:nvSpPr>
        <p:spPr>
          <a:xfrm>
            <a:off x="5127487" y="4358521"/>
            <a:ext cx="32267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5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Now to balance with viscous forces</a:t>
            </a:r>
          </a:p>
          <a:p>
            <a:pPr marL="800100" lvl="1" indent="-342900" algn="ctr">
              <a:buFont typeface="Courier New" panose="02070309020205020404" pitchFamily="49" charset="0"/>
              <a:buChar char="o"/>
            </a:pPr>
            <a:endParaRPr lang="en-US" sz="25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307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6D0A13FD-F560-8D4A-BD42-BE329CD5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4" y="1790083"/>
            <a:ext cx="5564105" cy="3518767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61EDB7-8255-2846-AF62-ABB3FA80E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297" y="2090842"/>
            <a:ext cx="3265238" cy="421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3EA9E4-E97A-2248-AF24-73D5F887EF53}"/>
              </a:ext>
            </a:extLst>
          </p:cNvPr>
          <p:cNvSpPr txBox="1"/>
          <p:nvPr/>
        </p:nvSpPr>
        <p:spPr>
          <a:xfrm>
            <a:off x="2063114" y="1754228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Vector form:</a:t>
            </a: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B965062F-0AFC-5840-B993-BE5E41BDC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018" y="2910386"/>
            <a:ext cx="4784919" cy="2270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DDEC16-DC85-FE4C-AD5B-661A4FF559BF}"/>
              </a:ext>
            </a:extLst>
          </p:cNvPr>
          <p:cNvSpPr txBox="1"/>
          <p:nvPr/>
        </p:nvSpPr>
        <p:spPr>
          <a:xfrm>
            <a:off x="2063114" y="2516837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full (Cartesian):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CDA0A-EA9B-B14A-A208-01A7905ADCBF}"/>
              </a:ext>
            </a:extLst>
          </p:cNvPr>
          <p:cNvSpPr txBox="1"/>
          <p:nvPr/>
        </p:nvSpPr>
        <p:spPr>
          <a:xfrm>
            <a:off x="72945" y="1744200"/>
            <a:ext cx="179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 </a:t>
            </a:r>
          </a:p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momentum</a:t>
            </a:r>
          </a:p>
        </p:txBody>
      </p:sp>
      <p:pic>
        <p:nvPicPr>
          <p:cNvPr id="12" name="Picture 11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197ACFAC-07BE-6E4E-8F3E-AF040EDC9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027" y="902490"/>
            <a:ext cx="1702658" cy="5080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0063EF-6D02-B148-A807-95A9881D32A8}"/>
              </a:ext>
            </a:extLst>
          </p:cNvPr>
          <p:cNvSpPr txBox="1"/>
          <p:nvPr/>
        </p:nvSpPr>
        <p:spPr>
          <a:xfrm>
            <a:off x="72945" y="764210"/>
            <a:ext cx="179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</a:t>
            </a:r>
          </a:p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mass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4E4AFF-EA71-FD44-AD71-6F3885F16D23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Recap:</a:t>
            </a:r>
            <a:r>
              <a:rPr lang="en-US" sz="29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Stokes flow</a:t>
            </a:r>
          </a:p>
        </p:txBody>
      </p:sp>
    </p:spTree>
    <p:extLst>
      <p:ext uri="{BB962C8B-B14F-4D97-AF65-F5344CB8AC3E}">
        <p14:creationId xmlns:p14="http://schemas.microsoft.com/office/powerpoint/2010/main" val="2517887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92C4-37F4-D749-B4D5-0186C3704D3E}"/>
              </a:ext>
            </a:extLst>
          </p:cNvPr>
          <p:cNvSpPr txBox="1"/>
          <p:nvPr/>
        </p:nvSpPr>
        <p:spPr>
          <a:xfrm>
            <a:off x="0" y="44500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Finite amplitude boundary layer model (T&amp;S, Sect. 6-21)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1B8BAE-4F99-E24B-A7E0-AACED3D284FD}"/>
              </a:ext>
            </a:extLst>
          </p:cNvPr>
          <p:cNvSpPr/>
          <p:nvPr/>
        </p:nvSpPr>
        <p:spPr>
          <a:xfrm>
            <a:off x="3419529" y="6035571"/>
            <a:ext cx="232660" cy="25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61FB796-F44D-0243-8DC7-628EA070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8" y="983617"/>
            <a:ext cx="5045865" cy="26845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FB404B-C782-9448-8625-0E3DE28B59FE}"/>
              </a:ext>
            </a:extLst>
          </p:cNvPr>
          <p:cNvSpPr txBox="1"/>
          <p:nvPr/>
        </p:nvSpPr>
        <p:spPr>
          <a:xfrm>
            <a:off x="-214316" y="3671516"/>
            <a:ext cx="252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Velocities: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84D01B9-43E5-6B49-9640-A7BF54A36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718" y="3586165"/>
            <a:ext cx="2117717" cy="12840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BF6DFF-F9C0-A54D-84EA-0EEF21036787}"/>
              </a:ext>
            </a:extLst>
          </p:cNvPr>
          <p:cNvSpPr txBox="1"/>
          <p:nvPr/>
        </p:nvSpPr>
        <p:spPr>
          <a:xfrm>
            <a:off x="3791918" y="1618029"/>
            <a:ext cx="3226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Convection cell geometry (“core” flow)</a:t>
            </a:r>
          </a:p>
        </p:txBody>
      </p:sp>
    </p:spTree>
    <p:extLst>
      <p:ext uri="{BB962C8B-B14F-4D97-AF65-F5344CB8AC3E}">
        <p14:creationId xmlns:p14="http://schemas.microsoft.com/office/powerpoint/2010/main" val="3475314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92C4-37F4-D749-B4D5-0186C3704D3E}"/>
              </a:ext>
            </a:extLst>
          </p:cNvPr>
          <p:cNvSpPr txBox="1"/>
          <p:nvPr/>
        </p:nvSpPr>
        <p:spPr>
          <a:xfrm>
            <a:off x="0" y="44500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Finite amplitude boundary layer model (T&amp;S, Sect. 6-21)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1B8BAE-4F99-E24B-A7E0-AACED3D284FD}"/>
              </a:ext>
            </a:extLst>
          </p:cNvPr>
          <p:cNvSpPr/>
          <p:nvPr/>
        </p:nvSpPr>
        <p:spPr>
          <a:xfrm>
            <a:off x="3419529" y="6035571"/>
            <a:ext cx="232660" cy="25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61FB796-F44D-0243-8DC7-628EA070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8" y="983617"/>
            <a:ext cx="5045865" cy="2684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66090C-8BCC-4847-A2D6-6A2731B26D8B}"/>
              </a:ext>
            </a:extLst>
          </p:cNvPr>
          <p:cNvSpPr txBox="1"/>
          <p:nvPr/>
        </p:nvSpPr>
        <p:spPr>
          <a:xfrm>
            <a:off x="3791918" y="1618029"/>
            <a:ext cx="3226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Convection cell geometry (“core” flow)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B404B-C782-9448-8625-0E3DE28B59FE}"/>
              </a:ext>
            </a:extLst>
          </p:cNvPr>
          <p:cNvSpPr txBox="1"/>
          <p:nvPr/>
        </p:nvSpPr>
        <p:spPr>
          <a:xfrm>
            <a:off x="-214316" y="3671516"/>
            <a:ext cx="252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Velocities: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84D01B9-43E5-6B49-9640-A7BF54A36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718" y="3586165"/>
            <a:ext cx="2117717" cy="12840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A29BA3-9F95-DB47-B38B-37D16C60A998}"/>
              </a:ext>
            </a:extLst>
          </p:cNvPr>
          <p:cNvSpPr txBox="1"/>
          <p:nvPr/>
        </p:nvSpPr>
        <p:spPr>
          <a:xfrm>
            <a:off x="3466300" y="3640471"/>
            <a:ext cx="362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 to conserve mass: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F3A1F517-3690-3846-8FC6-4963C62EB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58" y="3969141"/>
            <a:ext cx="1292897" cy="7293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76AAF8-EFC5-814B-9905-B94EB385FC4F}"/>
              </a:ext>
            </a:extLst>
          </p:cNvPr>
          <p:cNvSpPr txBox="1"/>
          <p:nvPr/>
        </p:nvSpPr>
        <p:spPr>
          <a:xfrm>
            <a:off x="-91395" y="5847450"/>
            <a:ext cx="587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Shear stress on horizontal flow boundaries: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CFF9A5-8A03-4D4F-955F-4B860F802379}"/>
              </a:ext>
            </a:extLst>
          </p:cNvPr>
          <p:cNvSpPr txBox="1"/>
          <p:nvPr/>
        </p:nvSpPr>
        <p:spPr>
          <a:xfrm>
            <a:off x="-77106" y="5237371"/>
            <a:ext cx="587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Shear stress on vertical flow boundaries: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3CBB17-7D71-8948-89B1-65CFBEC36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081" y="5016347"/>
            <a:ext cx="2343026" cy="80005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ED10C74-AD0B-7C4F-8BEC-A22AC9E7D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4501" y="5913037"/>
            <a:ext cx="2510813" cy="68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40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44C97-E6E0-D54E-9743-0295C2E1EF09}"/>
              </a:ext>
            </a:extLst>
          </p:cNvPr>
          <p:cNvSpPr txBox="1"/>
          <p:nvPr/>
        </p:nvSpPr>
        <p:spPr>
          <a:xfrm>
            <a:off x="-71440" y="567185"/>
            <a:ext cx="42148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Our forces/stresses: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D72FC-DD22-7D4A-A4FF-82660976A147}"/>
              </a:ext>
            </a:extLst>
          </p:cNvPr>
          <p:cNvSpPr txBox="1"/>
          <p:nvPr/>
        </p:nvSpPr>
        <p:spPr>
          <a:xfrm>
            <a:off x="-42041" y="2449998"/>
            <a:ext cx="587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Shear stress on horizontal flow boundaries: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7FCE7-BD8A-494A-BBBD-89F5B3D96E7B}"/>
              </a:ext>
            </a:extLst>
          </p:cNvPr>
          <p:cNvSpPr txBox="1"/>
          <p:nvPr/>
        </p:nvSpPr>
        <p:spPr>
          <a:xfrm>
            <a:off x="-27752" y="1839919"/>
            <a:ext cx="587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Shear stress on vertical flow boundaries: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EA3E33D-7A8F-4545-97D7-560A4F14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435" y="1633183"/>
            <a:ext cx="2343026" cy="800058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E26DDA8-7BC1-EB45-BE69-75214B859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567" y="2544161"/>
            <a:ext cx="2510813" cy="680709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28A3F1C8-494F-3E47-8A53-A7016804F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996" y="913780"/>
            <a:ext cx="4598434" cy="6804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6A045F-B7B8-9042-8C89-0B35AF8E4E3F}"/>
              </a:ext>
            </a:extLst>
          </p:cNvPr>
          <p:cNvSpPr txBox="1"/>
          <p:nvPr/>
        </p:nvSpPr>
        <p:spPr>
          <a:xfrm>
            <a:off x="-27753" y="1176695"/>
            <a:ext cx="587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Buoyancy force: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6AEB18D-123E-1E4C-8BE0-651724478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685" y="3429000"/>
            <a:ext cx="3930931" cy="20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5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44C97-E6E0-D54E-9743-0295C2E1EF09}"/>
              </a:ext>
            </a:extLst>
          </p:cNvPr>
          <p:cNvSpPr txBox="1"/>
          <p:nvPr/>
        </p:nvSpPr>
        <p:spPr>
          <a:xfrm>
            <a:off x="-71440" y="567185"/>
            <a:ext cx="42148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Our forces/stresses: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D72FC-DD22-7D4A-A4FF-82660976A147}"/>
              </a:ext>
            </a:extLst>
          </p:cNvPr>
          <p:cNvSpPr txBox="1"/>
          <p:nvPr/>
        </p:nvSpPr>
        <p:spPr>
          <a:xfrm>
            <a:off x="-42041" y="2449998"/>
            <a:ext cx="587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Shear stress on horizontal flow boundaries: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7FCE7-BD8A-494A-BBBD-89F5B3D96E7B}"/>
              </a:ext>
            </a:extLst>
          </p:cNvPr>
          <p:cNvSpPr txBox="1"/>
          <p:nvPr/>
        </p:nvSpPr>
        <p:spPr>
          <a:xfrm>
            <a:off x="-27752" y="1839919"/>
            <a:ext cx="587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Shear stress on vertical flow boundaries: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EA3E33D-7A8F-4545-97D7-560A4F14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435" y="1633183"/>
            <a:ext cx="2343026" cy="800058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E26DDA8-7BC1-EB45-BE69-75214B859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567" y="2544161"/>
            <a:ext cx="2510813" cy="680709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28A3F1C8-494F-3E47-8A53-A7016804F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996" y="913780"/>
            <a:ext cx="4598434" cy="6804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6A045F-B7B8-9042-8C89-0B35AF8E4E3F}"/>
              </a:ext>
            </a:extLst>
          </p:cNvPr>
          <p:cNvSpPr txBox="1"/>
          <p:nvPr/>
        </p:nvSpPr>
        <p:spPr>
          <a:xfrm>
            <a:off x="-27753" y="1176695"/>
            <a:ext cx="587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Buoyancy force: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D101999-4900-F947-89C5-F5BEF0123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234" y="3638864"/>
            <a:ext cx="3912702" cy="6170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52755C-2DE4-9747-A282-F2B55A2B4CDD}"/>
              </a:ext>
            </a:extLst>
          </p:cNvPr>
          <p:cNvSpPr/>
          <p:nvPr/>
        </p:nvSpPr>
        <p:spPr>
          <a:xfrm>
            <a:off x="771042" y="3621288"/>
            <a:ext cx="3776574" cy="725306"/>
          </a:xfrm>
          <a:custGeom>
            <a:avLst/>
            <a:gdLst>
              <a:gd name="connsiteX0" fmla="*/ 0 w 3776574"/>
              <a:gd name="connsiteY0" fmla="*/ 0 h 725306"/>
              <a:gd name="connsiteX1" fmla="*/ 591663 w 3776574"/>
              <a:gd name="connsiteY1" fmla="*/ 0 h 725306"/>
              <a:gd name="connsiteX2" fmla="*/ 1107795 w 3776574"/>
              <a:gd name="connsiteY2" fmla="*/ 0 h 725306"/>
              <a:gd name="connsiteX3" fmla="*/ 1812756 w 3776574"/>
              <a:gd name="connsiteY3" fmla="*/ 0 h 725306"/>
              <a:gd name="connsiteX4" fmla="*/ 2404419 w 3776574"/>
              <a:gd name="connsiteY4" fmla="*/ 0 h 725306"/>
              <a:gd name="connsiteX5" fmla="*/ 2996082 w 3776574"/>
              <a:gd name="connsiteY5" fmla="*/ 0 h 725306"/>
              <a:gd name="connsiteX6" fmla="*/ 3776574 w 3776574"/>
              <a:gd name="connsiteY6" fmla="*/ 0 h 725306"/>
              <a:gd name="connsiteX7" fmla="*/ 3776574 w 3776574"/>
              <a:gd name="connsiteY7" fmla="*/ 348147 h 725306"/>
              <a:gd name="connsiteX8" fmla="*/ 3776574 w 3776574"/>
              <a:gd name="connsiteY8" fmla="*/ 725306 h 725306"/>
              <a:gd name="connsiteX9" fmla="*/ 3222676 w 3776574"/>
              <a:gd name="connsiteY9" fmla="*/ 725306 h 725306"/>
              <a:gd name="connsiteX10" fmla="*/ 2593247 w 3776574"/>
              <a:gd name="connsiteY10" fmla="*/ 725306 h 725306"/>
              <a:gd name="connsiteX11" fmla="*/ 1963818 w 3776574"/>
              <a:gd name="connsiteY11" fmla="*/ 725306 h 725306"/>
              <a:gd name="connsiteX12" fmla="*/ 1372155 w 3776574"/>
              <a:gd name="connsiteY12" fmla="*/ 725306 h 725306"/>
              <a:gd name="connsiteX13" fmla="*/ 667195 w 3776574"/>
              <a:gd name="connsiteY13" fmla="*/ 725306 h 725306"/>
              <a:gd name="connsiteX14" fmla="*/ 0 w 3776574"/>
              <a:gd name="connsiteY14" fmla="*/ 725306 h 725306"/>
              <a:gd name="connsiteX15" fmla="*/ 0 w 3776574"/>
              <a:gd name="connsiteY15" fmla="*/ 377159 h 725306"/>
              <a:gd name="connsiteX16" fmla="*/ 0 w 3776574"/>
              <a:gd name="connsiteY16" fmla="*/ 0 h 72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76574" h="725306" extrusionOk="0">
                <a:moveTo>
                  <a:pt x="0" y="0"/>
                </a:moveTo>
                <a:cubicBezTo>
                  <a:pt x="220181" y="-22065"/>
                  <a:pt x="375255" y="-17882"/>
                  <a:pt x="591663" y="0"/>
                </a:cubicBezTo>
                <a:cubicBezTo>
                  <a:pt x="808071" y="17882"/>
                  <a:pt x="1003229" y="9630"/>
                  <a:pt x="1107795" y="0"/>
                </a:cubicBezTo>
                <a:cubicBezTo>
                  <a:pt x="1212361" y="-9630"/>
                  <a:pt x="1627611" y="-26011"/>
                  <a:pt x="1812756" y="0"/>
                </a:cubicBezTo>
                <a:cubicBezTo>
                  <a:pt x="1997901" y="26011"/>
                  <a:pt x="2172397" y="10296"/>
                  <a:pt x="2404419" y="0"/>
                </a:cubicBezTo>
                <a:cubicBezTo>
                  <a:pt x="2636441" y="-10296"/>
                  <a:pt x="2743346" y="10500"/>
                  <a:pt x="2996082" y="0"/>
                </a:cubicBezTo>
                <a:cubicBezTo>
                  <a:pt x="3248818" y="-10500"/>
                  <a:pt x="3599361" y="-31276"/>
                  <a:pt x="3776574" y="0"/>
                </a:cubicBezTo>
                <a:cubicBezTo>
                  <a:pt x="3785009" y="75349"/>
                  <a:pt x="3787583" y="184879"/>
                  <a:pt x="3776574" y="348147"/>
                </a:cubicBezTo>
                <a:cubicBezTo>
                  <a:pt x="3765565" y="511415"/>
                  <a:pt x="3780479" y="645141"/>
                  <a:pt x="3776574" y="725306"/>
                </a:cubicBezTo>
                <a:cubicBezTo>
                  <a:pt x="3512252" y="750100"/>
                  <a:pt x="3378408" y="716109"/>
                  <a:pt x="3222676" y="725306"/>
                </a:cubicBezTo>
                <a:cubicBezTo>
                  <a:pt x="3066944" y="734503"/>
                  <a:pt x="2892939" y="710554"/>
                  <a:pt x="2593247" y="725306"/>
                </a:cubicBezTo>
                <a:cubicBezTo>
                  <a:pt x="2293555" y="740058"/>
                  <a:pt x="2254233" y="700845"/>
                  <a:pt x="1963818" y="725306"/>
                </a:cubicBezTo>
                <a:cubicBezTo>
                  <a:pt x="1673403" y="749767"/>
                  <a:pt x="1539507" y="737303"/>
                  <a:pt x="1372155" y="725306"/>
                </a:cubicBezTo>
                <a:cubicBezTo>
                  <a:pt x="1204803" y="713309"/>
                  <a:pt x="946892" y="695158"/>
                  <a:pt x="667195" y="725306"/>
                </a:cubicBezTo>
                <a:cubicBezTo>
                  <a:pt x="387498" y="755454"/>
                  <a:pt x="224559" y="700280"/>
                  <a:pt x="0" y="725306"/>
                </a:cubicBezTo>
                <a:cubicBezTo>
                  <a:pt x="-5851" y="647397"/>
                  <a:pt x="2379" y="490933"/>
                  <a:pt x="0" y="377159"/>
                </a:cubicBezTo>
                <a:cubicBezTo>
                  <a:pt x="-2379" y="263385"/>
                  <a:pt x="-6287" y="159782"/>
                  <a:pt x="0" y="0"/>
                </a:cubicBezTo>
                <a:close/>
              </a:path>
            </a:pathLst>
          </a:custGeom>
          <a:noFill/>
          <a:ln w="34925">
            <a:solidFill>
              <a:schemeClr val="bg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D5CC6D-1BC5-FC44-B1BB-AE9CD541717B}"/>
              </a:ext>
            </a:extLst>
          </p:cNvPr>
          <p:cNvSpPr txBox="1"/>
          <p:nvPr/>
        </p:nvSpPr>
        <p:spPr>
          <a:xfrm>
            <a:off x="0" y="3077032"/>
            <a:ext cx="487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Balancing them using work: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47A3DF0-612C-8845-9D8E-3785716551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8685" y="3429000"/>
            <a:ext cx="3930931" cy="20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98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44C97-E6E0-D54E-9743-0295C2E1EF09}"/>
              </a:ext>
            </a:extLst>
          </p:cNvPr>
          <p:cNvSpPr txBox="1"/>
          <p:nvPr/>
        </p:nvSpPr>
        <p:spPr>
          <a:xfrm>
            <a:off x="-71440" y="567185"/>
            <a:ext cx="42148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Our forces/stresses: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D72FC-DD22-7D4A-A4FF-82660976A147}"/>
              </a:ext>
            </a:extLst>
          </p:cNvPr>
          <p:cNvSpPr txBox="1"/>
          <p:nvPr/>
        </p:nvSpPr>
        <p:spPr>
          <a:xfrm>
            <a:off x="-42041" y="2449998"/>
            <a:ext cx="587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Shear stress on horizontal flow boundaries: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7FCE7-BD8A-494A-BBBD-89F5B3D96E7B}"/>
              </a:ext>
            </a:extLst>
          </p:cNvPr>
          <p:cNvSpPr txBox="1"/>
          <p:nvPr/>
        </p:nvSpPr>
        <p:spPr>
          <a:xfrm>
            <a:off x="-27752" y="1839919"/>
            <a:ext cx="587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Shear stress on vertical flow boundaries: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EA3E33D-7A8F-4545-97D7-560A4F14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435" y="1633183"/>
            <a:ext cx="2343026" cy="800058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E26DDA8-7BC1-EB45-BE69-75214B859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567" y="2544161"/>
            <a:ext cx="2510813" cy="680709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28A3F1C8-494F-3E47-8A53-A7016804F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996" y="913780"/>
            <a:ext cx="4598434" cy="6804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6A045F-B7B8-9042-8C89-0B35AF8E4E3F}"/>
              </a:ext>
            </a:extLst>
          </p:cNvPr>
          <p:cNvSpPr txBox="1"/>
          <p:nvPr/>
        </p:nvSpPr>
        <p:spPr>
          <a:xfrm>
            <a:off x="-27753" y="1176695"/>
            <a:ext cx="587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Buoyancy force: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D101999-4900-F947-89C5-F5BEF0123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234" y="3638864"/>
            <a:ext cx="3912702" cy="6170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52755C-2DE4-9747-A282-F2B55A2B4CDD}"/>
              </a:ext>
            </a:extLst>
          </p:cNvPr>
          <p:cNvSpPr/>
          <p:nvPr/>
        </p:nvSpPr>
        <p:spPr>
          <a:xfrm>
            <a:off x="771042" y="3621288"/>
            <a:ext cx="3776574" cy="725306"/>
          </a:xfrm>
          <a:custGeom>
            <a:avLst/>
            <a:gdLst>
              <a:gd name="connsiteX0" fmla="*/ 0 w 3776574"/>
              <a:gd name="connsiteY0" fmla="*/ 0 h 725306"/>
              <a:gd name="connsiteX1" fmla="*/ 591663 w 3776574"/>
              <a:gd name="connsiteY1" fmla="*/ 0 h 725306"/>
              <a:gd name="connsiteX2" fmla="*/ 1107795 w 3776574"/>
              <a:gd name="connsiteY2" fmla="*/ 0 h 725306"/>
              <a:gd name="connsiteX3" fmla="*/ 1812756 w 3776574"/>
              <a:gd name="connsiteY3" fmla="*/ 0 h 725306"/>
              <a:gd name="connsiteX4" fmla="*/ 2404419 w 3776574"/>
              <a:gd name="connsiteY4" fmla="*/ 0 h 725306"/>
              <a:gd name="connsiteX5" fmla="*/ 2996082 w 3776574"/>
              <a:gd name="connsiteY5" fmla="*/ 0 h 725306"/>
              <a:gd name="connsiteX6" fmla="*/ 3776574 w 3776574"/>
              <a:gd name="connsiteY6" fmla="*/ 0 h 725306"/>
              <a:gd name="connsiteX7" fmla="*/ 3776574 w 3776574"/>
              <a:gd name="connsiteY7" fmla="*/ 348147 h 725306"/>
              <a:gd name="connsiteX8" fmla="*/ 3776574 w 3776574"/>
              <a:gd name="connsiteY8" fmla="*/ 725306 h 725306"/>
              <a:gd name="connsiteX9" fmla="*/ 3222676 w 3776574"/>
              <a:gd name="connsiteY9" fmla="*/ 725306 h 725306"/>
              <a:gd name="connsiteX10" fmla="*/ 2593247 w 3776574"/>
              <a:gd name="connsiteY10" fmla="*/ 725306 h 725306"/>
              <a:gd name="connsiteX11" fmla="*/ 1963818 w 3776574"/>
              <a:gd name="connsiteY11" fmla="*/ 725306 h 725306"/>
              <a:gd name="connsiteX12" fmla="*/ 1372155 w 3776574"/>
              <a:gd name="connsiteY12" fmla="*/ 725306 h 725306"/>
              <a:gd name="connsiteX13" fmla="*/ 667195 w 3776574"/>
              <a:gd name="connsiteY13" fmla="*/ 725306 h 725306"/>
              <a:gd name="connsiteX14" fmla="*/ 0 w 3776574"/>
              <a:gd name="connsiteY14" fmla="*/ 725306 h 725306"/>
              <a:gd name="connsiteX15" fmla="*/ 0 w 3776574"/>
              <a:gd name="connsiteY15" fmla="*/ 377159 h 725306"/>
              <a:gd name="connsiteX16" fmla="*/ 0 w 3776574"/>
              <a:gd name="connsiteY16" fmla="*/ 0 h 72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76574" h="725306" extrusionOk="0">
                <a:moveTo>
                  <a:pt x="0" y="0"/>
                </a:moveTo>
                <a:cubicBezTo>
                  <a:pt x="220181" y="-22065"/>
                  <a:pt x="375255" y="-17882"/>
                  <a:pt x="591663" y="0"/>
                </a:cubicBezTo>
                <a:cubicBezTo>
                  <a:pt x="808071" y="17882"/>
                  <a:pt x="1003229" y="9630"/>
                  <a:pt x="1107795" y="0"/>
                </a:cubicBezTo>
                <a:cubicBezTo>
                  <a:pt x="1212361" y="-9630"/>
                  <a:pt x="1627611" y="-26011"/>
                  <a:pt x="1812756" y="0"/>
                </a:cubicBezTo>
                <a:cubicBezTo>
                  <a:pt x="1997901" y="26011"/>
                  <a:pt x="2172397" y="10296"/>
                  <a:pt x="2404419" y="0"/>
                </a:cubicBezTo>
                <a:cubicBezTo>
                  <a:pt x="2636441" y="-10296"/>
                  <a:pt x="2743346" y="10500"/>
                  <a:pt x="2996082" y="0"/>
                </a:cubicBezTo>
                <a:cubicBezTo>
                  <a:pt x="3248818" y="-10500"/>
                  <a:pt x="3599361" y="-31276"/>
                  <a:pt x="3776574" y="0"/>
                </a:cubicBezTo>
                <a:cubicBezTo>
                  <a:pt x="3785009" y="75349"/>
                  <a:pt x="3787583" y="184879"/>
                  <a:pt x="3776574" y="348147"/>
                </a:cubicBezTo>
                <a:cubicBezTo>
                  <a:pt x="3765565" y="511415"/>
                  <a:pt x="3780479" y="645141"/>
                  <a:pt x="3776574" y="725306"/>
                </a:cubicBezTo>
                <a:cubicBezTo>
                  <a:pt x="3512252" y="750100"/>
                  <a:pt x="3378408" y="716109"/>
                  <a:pt x="3222676" y="725306"/>
                </a:cubicBezTo>
                <a:cubicBezTo>
                  <a:pt x="3066944" y="734503"/>
                  <a:pt x="2892939" y="710554"/>
                  <a:pt x="2593247" y="725306"/>
                </a:cubicBezTo>
                <a:cubicBezTo>
                  <a:pt x="2293555" y="740058"/>
                  <a:pt x="2254233" y="700845"/>
                  <a:pt x="1963818" y="725306"/>
                </a:cubicBezTo>
                <a:cubicBezTo>
                  <a:pt x="1673403" y="749767"/>
                  <a:pt x="1539507" y="737303"/>
                  <a:pt x="1372155" y="725306"/>
                </a:cubicBezTo>
                <a:cubicBezTo>
                  <a:pt x="1204803" y="713309"/>
                  <a:pt x="946892" y="695158"/>
                  <a:pt x="667195" y="725306"/>
                </a:cubicBezTo>
                <a:cubicBezTo>
                  <a:pt x="387498" y="755454"/>
                  <a:pt x="224559" y="700280"/>
                  <a:pt x="0" y="725306"/>
                </a:cubicBezTo>
                <a:cubicBezTo>
                  <a:pt x="-5851" y="647397"/>
                  <a:pt x="2379" y="490933"/>
                  <a:pt x="0" y="377159"/>
                </a:cubicBezTo>
                <a:cubicBezTo>
                  <a:pt x="-2379" y="263385"/>
                  <a:pt x="-6287" y="159782"/>
                  <a:pt x="0" y="0"/>
                </a:cubicBezTo>
                <a:close/>
              </a:path>
            </a:pathLst>
          </a:custGeom>
          <a:noFill/>
          <a:ln w="34925">
            <a:solidFill>
              <a:schemeClr val="bg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A8AA6FE-59B5-8C47-87E9-CBEEF2E3A777}"/>
              </a:ext>
            </a:extLst>
          </p:cNvPr>
          <p:cNvSpPr/>
          <p:nvPr/>
        </p:nvSpPr>
        <p:spPr>
          <a:xfrm>
            <a:off x="913121" y="3660582"/>
            <a:ext cx="976639" cy="610944"/>
          </a:xfrm>
          <a:custGeom>
            <a:avLst/>
            <a:gdLst>
              <a:gd name="connsiteX0" fmla="*/ 976639 w 976639"/>
              <a:gd name="connsiteY0" fmla="*/ 439708 h 610944"/>
              <a:gd name="connsiteX1" fmla="*/ 891295 w 976639"/>
              <a:gd name="connsiteY1" fmla="*/ 183676 h 610944"/>
              <a:gd name="connsiteX2" fmla="*/ 513343 w 976639"/>
              <a:gd name="connsiteY2" fmla="*/ 25180 h 610944"/>
              <a:gd name="connsiteX3" fmla="*/ 86623 w 976639"/>
              <a:gd name="connsiteY3" fmla="*/ 49564 h 610944"/>
              <a:gd name="connsiteX4" fmla="*/ 62239 w 976639"/>
              <a:gd name="connsiteY4" fmla="*/ 488476 h 610944"/>
              <a:gd name="connsiteX5" fmla="*/ 769375 w 976639"/>
              <a:gd name="connsiteY5" fmla="*/ 610396 h 610944"/>
              <a:gd name="connsiteX6" fmla="*/ 976639 w 976639"/>
              <a:gd name="connsiteY6" fmla="*/ 525052 h 61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6639" h="610944">
                <a:moveTo>
                  <a:pt x="976639" y="439708"/>
                </a:moveTo>
                <a:cubicBezTo>
                  <a:pt x="972575" y="346236"/>
                  <a:pt x="968511" y="252764"/>
                  <a:pt x="891295" y="183676"/>
                </a:cubicBezTo>
                <a:cubicBezTo>
                  <a:pt x="814079" y="114588"/>
                  <a:pt x="647455" y="47532"/>
                  <a:pt x="513343" y="25180"/>
                </a:cubicBezTo>
                <a:cubicBezTo>
                  <a:pt x="379231" y="2828"/>
                  <a:pt x="161807" y="-27652"/>
                  <a:pt x="86623" y="49564"/>
                </a:cubicBezTo>
                <a:cubicBezTo>
                  <a:pt x="11439" y="126780"/>
                  <a:pt x="-51553" y="395004"/>
                  <a:pt x="62239" y="488476"/>
                </a:cubicBezTo>
                <a:cubicBezTo>
                  <a:pt x="176031" y="581948"/>
                  <a:pt x="616975" y="604300"/>
                  <a:pt x="769375" y="610396"/>
                </a:cubicBezTo>
                <a:cubicBezTo>
                  <a:pt x="921775" y="616492"/>
                  <a:pt x="949207" y="570772"/>
                  <a:pt x="976639" y="525052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AD766-5904-9242-8836-6DA07BC8EB44}"/>
              </a:ext>
            </a:extLst>
          </p:cNvPr>
          <p:cNvSpPr txBox="1"/>
          <p:nvPr/>
        </p:nvSpPr>
        <p:spPr>
          <a:xfrm>
            <a:off x="-544636" y="4395954"/>
            <a:ext cx="597408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1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Force * distance = work done [J]</a:t>
            </a:r>
          </a:p>
          <a:p>
            <a:pPr lvl="1" algn="ctr"/>
            <a:r>
              <a:rPr lang="en-US" sz="21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Force * velocity = rate work is done [W]</a:t>
            </a:r>
          </a:p>
          <a:p>
            <a:pPr lvl="1" algn="ctr"/>
            <a:endParaRPr lang="en-US" sz="2100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D5CC6D-1BC5-FC44-B1BB-AE9CD541717B}"/>
              </a:ext>
            </a:extLst>
          </p:cNvPr>
          <p:cNvSpPr txBox="1"/>
          <p:nvPr/>
        </p:nvSpPr>
        <p:spPr>
          <a:xfrm>
            <a:off x="0" y="3077032"/>
            <a:ext cx="487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Balancing them using work: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47A3DF0-612C-8845-9D8E-3785716551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8685" y="3429000"/>
            <a:ext cx="3930931" cy="20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0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D17729-8340-D44E-B820-A16A711B00FE}"/>
              </a:ext>
            </a:extLst>
          </p:cNvPr>
          <p:cNvSpPr/>
          <p:nvPr/>
        </p:nvSpPr>
        <p:spPr>
          <a:xfrm>
            <a:off x="451104" y="36576"/>
            <a:ext cx="8424672" cy="6760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Sidebar: 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dissipation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AD766-5904-9242-8836-6DA07BC8EB44}"/>
              </a:ext>
            </a:extLst>
          </p:cNvPr>
          <p:cNvSpPr txBox="1"/>
          <p:nvPr/>
        </p:nvSpPr>
        <p:spPr>
          <a:xfrm>
            <a:off x="1467044" y="713970"/>
            <a:ext cx="597408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1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Force * distance = </a:t>
            </a:r>
            <a:r>
              <a:rPr lang="en-US" sz="2100" u="sng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work done </a:t>
            </a:r>
            <a:r>
              <a:rPr lang="en-US" sz="21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[J]</a:t>
            </a:r>
          </a:p>
          <a:p>
            <a:pPr lvl="1" algn="ctr"/>
            <a:r>
              <a:rPr lang="en-US" sz="21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Force * velocity = rate of </a:t>
            </a:r>
            <a:r>
              <a:rPr lang="en-US" sz="2100" u="sng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work done </a:t>
            </a:r>
            <a:r>
              <a:rPr lang="en-US" sz="21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[W]</a:t>
            </a:r>
          </a:p>
          <a:p>
            <a:pPr lvl="1" algn="ctr"/>
            <a:endParaRPr lang="en-US" sz="2100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F3BBD-3790-2840-B436-67FAAACC05F1}"/>
              </a:ext>
            </a:extLst>
          </p:cNvPr>
          <p:cNvSpPr txBox="1"/>
          <p:nvPr/>
        </p:nvSpPr>
        <p:spPr>
          <a:xfrm>
            <a:off x="-1745548" y="575185"/>
            <a:ext cx="5974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100" u="sng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Related to:</a:t>
            </a:r>
          </a:p>
          <a:p>
            <a:pPr lvl="1" algn="ctr"/>
            <a:endParaRPr lang="en-US" sz="2100" u="sng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460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D17729-8340-D44E-B820-A16A711B00FE}"/>
              </a:ext>
            </a:extLst>
          </p:cNvPr>
          <p:cNvSpPr/>
          <p:nvPr/>
        </p:nvSpPr>
        <p:spPr>
          <a:xfrm>
            <a:off x="451104" y="36576"/>
            <a:ext cx="8424672" cy="6760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Sidebar: 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dissipation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AD766-5904-9242-8836-6DA07BC8EB44}"/>
              </a:ext>
            </a:extLst>
          </p:cNvPr>
          <p:cNvSpPr txBox="1"/>
          <p:nvPr/>
        </p:nvSpPr>
        <p:spPr>
          <a:xfrm>
            <a:off x="1467044" y="713970"/>
            <a:ext cx="597408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100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Force * distance = </a:t>
            </a:r>
            <a:r>
              <a:rPr lang="en-US" sz="2100" u="sng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work done</a:t>
            </a:r>
            <a:r>
              <a:rPr lang="en-US" sz="2100" i="1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100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[J]</a:t>
            </a:r>
          </a:p>
          <a:p>
            <a:pPr lvl="1" algn="ctr"/>
            <a:r>
              <a:rPr lang="en-US" sz="2100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Force * velocity = rate of </a:t>
            </a:r>
            <a:r>
              <a:rPr lang="en-US" sz="2100" u="sng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work done</a:t>
            </a:r>
            <a:r>
              <a:rPr lang="en-US" sz="2100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[W]</a:t>
            </a:r>
          </a:p>
          <a:p>
            <a:pPr lvl="1" algn="ctr"/>
            <a:endParaRPr lang="en-US" sz="2100" dirty="0">
              <a:solidFill>
                <a:srgbClr val="BA7263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40811F-A85A-6241-B0E6-A88BA0C117D2}"/>
                  </a:ext>
                </a:extLst>
              </p:cNvPr>
              <p:cNvSpPr txBox="1"/>
              <p:nvPr/>
            </p:nvSpPr>
            <p:spPr>
              <a:xfrm>
                <a:off x="125005" y="2779081"/>
                <a:ext cx="842467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lang="en-US" sz="2100" u="sng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viscous dissipation</a:t>
                </a:r>
                <a:r>
                  <a:rPr lang="en-US" sz="2100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(per unit vol.)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100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lang="en-US" sz="21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1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acc>
                      </m:e>
                      <m:sup>
                        <m:r>
                          <a:rPr lang="en-US" sz="21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100" baseline="30000" dirty="0">
                  <a:solidFill>
                    <a:srgbClr val="C0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lvl="1" algn="ctr"/>
                <a:endParaRPr lang="en-US" sz="2100" baseline="30000" dirty="0">
                  <a:solidFill>
                    <a:srgbClr val="C0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lvl="1" algn="ctr"/>
                <a:endParaRPr lang="en-US" sz="2100" dirty="0">
                  <a:solidFill>
                    <a:srgbClr val="C0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40811F-A85A-6241-B0E6-A88BA0C11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05" y="2779081"/>
                <a:ext cx="8424672" cy="954107"/>
              </a:xfrm>
              <a:prstGeom prst="rect">
                <a:avLst/>
              </a:prstGeom>
              <a:blipFill>
                <a:blip r:embed="rId3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B885C4-FAD2-D04B-A4B5-416599764B85}"/>
                  </a:ext>
                </a:extLst>
              </p:cNvPr>
              <p:cNvSpPr txBox="1"/>
              <p:nvPr/>
            </p:nvSpPr>
            <p:spPr>
              <a:xfrm>
                <a:off x="94398" y="1579915"/>
                <a:ext cx="8424672" cy="874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endParaRPr lang="en-US" sz="2100" baseline="30000" dirty="0">
                  <a:solidFill>
                    <a:srgbClr val="C0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lvl="1" algn="ctr"/>
                <a:r>
                  <a:rPr lang="en-US" sz="2100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total </a:t>
                </a:r>
                <a:r>
                  <a:rPr lang="en-US" sz="2100" u="sng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viscous dissipation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nary>
                      <m:naryPr>
                        <m:ctrlPr>
                          <a:rPr lang="en-US" sz="21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1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1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1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𝑖𝑗</m:t>
                            </m:r>
                          </m:sub>
                        </m:sSub>
                        <m:f>
                          <m:fPr>
                            <m:ctrlPr>
                              <a:rPr lang="en-US" sz="21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1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1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1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sz="21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𝑑𝑉</m:t>
                        </m:r>
                        <m:r>
                          <a:rPr lang="en-US" sz="21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=2</m:t>
                        </m:r>
                        <m:nary>
                          <m:naryPr>
                            <m:ctrlPr>
                              <a:rPr lang="en-US" sz="2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𝑉</m:t>
                            </m:r>
                          </m:sub>
                          <m:sup/>
                          <m:e>
                            <m:r>
                              <a:rPr lang="en-US" sz="21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sSup>
                              <m:sSupPr>
                                <m:ctrlPr>
                                  <a:rPr lang="en-US" sz="21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1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21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𝑑𝑉</m:t>
                            </m:r>
                            <m:r>
                              <a:rPr lang="en-US" sz="2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=</m:t>
                            </m:r>
                          </m:e>
                        </m:nary>
                      </m:e>
                    </m:nary>
                  </m:oMath>
                </a14:m>
                <a:endParaRPr lang="en-US" sz="2100" baseline="30000" dirty="0">
                  <a:solidFill>
                    <a:srgbClr val="C0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B885C4-FAD2-D04B-A4B5-416599764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8" y="1579915"/>
                <a:ext cx="8424672" cy="874150"/>
              </a:xfrm>
              <a:prstGeom prst="rect">
                <a:avLst/>
              </a:prstGeom>
              <a:blipFill>
                <a:blip r:embed="rId4"/>
                <a:stretch>
                  <a:fillRect t="-38571" b="-9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D0FC32F-0526-5140-A68A-0034A476FFCF}"/>
              </a:ext>
            </a:extLst>
          </p:cNvPr>
          <p:cNvSpPr txBox="1"/>
          <p:nvPr/>
        </p:nvSpPr>
        <p:spPr>
          <a:xfrm>
            <a:off x="-1745548" y="575185"/>
            <a:ext cx="5974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100" u="sng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Related to:</a:t>
            </a:r>
          </a:p>
          <a:p>
            <a:pPr lvl="1" algn="ctr"/>
            <a:endParaRPr lang="en-US" sz="2100" u="sng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1B3418-34C6-F84A-AAD3-2EC994968C5B}"/>
              </a:ext>
            </a:extLst>
          </p:cNvPr>
          <p:cNvSpPr txBox="1"/>
          <p:nvPr/>
        </p:nvSpPr>
        <p:spPr>
          <a:xfrm>
            <a:off x="-192436" y="1487386"/>
            <a:ext cx="25899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100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[Nm/s = W]</a:t>
            </a:r>
          </a:p>
          <a:p>
            <a:pPr lvl="1" algn="ctr"/>
            <a:endParaRPr lang="en-US" sz="2100" dirty="0">
              <a:solidFill>
                <a:srgbClr val="BA7263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092E78-A678-BB4A-BD77-56D4FDB94217}"/>
              </a:ext>
            </a:extLst>
          </p:cNvPr>
          <p:cNvSpPr txBox="1"/>
          <p:nvPr/>
        </p:nvSpPr>
        <p:spPr>
          <a:xfrm>
            <a:off x="744076" y="2617590"/>
            <a:ext cx="1445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100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[Pa/s]</a:t>
            </a:r>
          </a:p>
          <a:p>
            <a:pPr lvl="1" algn="ctr"/>
            <a:endParaRPr lang="en-US" sz="2100" dirty="0">
              <a:solidFill>
                <a:srgbClr val="BA7263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825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D17729-8340-D44E-B820-A16A711B00FE}"/>
              </a:ext>
            </a:extLst>
          </p:cNvPr>
          <p:cNvSpPr/>
          <p:nvPr/>
        </p:nvSpPr>
        <p:spPr>
          <a:xfrm>
            <a:off x="451104" y="36576"/>
            <a:ext cx="8424672" cy="6760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Sidebar: 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dissipation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AD766-5904-9242-8836-6DA07BC8EB44}"/>
              </a:ext>
            </a:extLst>
          </p:cNvPr>
          <p:cNvSpPr txBox="1"/>
          <p:nvPr/>
        </p:nvSpPr>
        <p:spPr>
          <a:xfrm>
            <a:off x="1467044" y="713970"/>
            <a:ext cx="597408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100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Force * distance = </a:t>
            </a:r>
            <a:r>
              <a:rPr lang="en-US" sz="2100" u="sng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work done</a:t>
            </a:r>
            <a:r>
              <a:rPr lang="en-US" sz="2100" i="1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100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[J]</a:t>
            </a:r>
          </a:p>
          <a:p>
            <a:pPr lvl="1" algn="ctr"/>
            <a:r>
              <a:rPr lang="en-US" sz="2100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Force * velocity = rate of </a:t>
            </a:r>
            <a:r>
              <a:rPr lang="en-US" sz="2100" u="sng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work done</a:t>
            </a:r>
            <a:r>
              <a:rPr lang="en-US" sz="2100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[W]</a:t>
            </a:r>
          </a:p>
          <a:p>
            <a:pPr lvl="1" algn="ctr"/>
            <a:endParaRPr lang="en-US" sz="2100" dirty="0">
              <a:solidFill>
                <a:srgbClr val="BA7263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40811F-A85A-6241-B0E6-A88BA0C117D2}"/>
                  </a:ext>
                </a:extLst>
              </p:cNvPr>
              <p:cNvSpPr txBox="1"/>
              <p:nvPr/>
            </p:nvSpPr>
            <p:spPr>
              <a:xfrm>
                <a:off x="125005" y="2779081"/>
                <a:ext cx="842467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lang="en-US" sz="2100" u="sng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viscous dissipation</a:t>
                </a:r>
                <a:r>
                  <a:rPr lang="en-US" sz="2100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(per unit vol.)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100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lang="en-US" sz="21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1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acc>
                      </m:e>
                      <m:sup>
                        <m:r>
                          <a:rPr lang="en-US" sz="21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100" baseline="30000" dirty="0">
                  <a:solidFill>
                    <a:srgbClr val="C0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lvl="1" algn="ctr"/>
                <a:endParaRPr lang="en-US" sz="2100" baseline="30000" dirty="0">
                  <a:solidFill>
                    <a:srgbClr val="C0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lvl="1" algn="ctr"/>
                <a:endParaRPr lang="en-US" sz="2100" dirty="0">
                  <a:solidFill>
                    <a:srgbClr val="C0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40811F-A85A-6241-B0E6-A88BA0C11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05" y="2779081"/>
                <a:ext cx="8424672" cy="954107"/>
              </a:xfrm>
              <a:prstGeom prst="rect">
                <a:avLst/>
              </a:prstGeom>
              <a:blipFill>
                <a:blip r:embed="rId3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B9E45BA-4958-464B-B118-F852F96A6FC1}"/>
              </a:ext>
            </a:extLst>
          </p:cNvPr>
          <p:cNvSpPr txBox="1"/>
          <p:nvPr/>
        </p:nvSpPr>
        <p:spPr>
          <a:xfrm>
            <a:off x="4151376" y="6449181"/>
            <a:ext cx="640689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https://websites.pmc.ucsc.edu/~fnimmo/website/viscous_flow.pdf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0DCF3-0BED-264E-9A40-50CC34F14813}"/>
              </a:ext>
            </a:extLst>
          </p:cNvPr>
          <p:cNvSpPr txBox="1"/>
          <p:nvPr/>
        </p:nvSpPr>
        <p:spPr>
          <a:xfrm>
            <a:off x="-192436" y="1487386"/>
            <a:ext cx="25899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100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[Nm/s = W]</a:t>
            </a:r>
          </a:p>
          <a:p>
            <a:pPr lvl="1" algn="ctr"/>
            <a:endParaRPr lang="en-US" sz="2100" dirty="0">
              <a:solidFill>
                <a:srgbClr val="BA7263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B8D7E-2158-A341-9DC5-D35D0D3B1D66}"/>
              </a:ext>
            </a:extLst>
          </p:cNvPr>
          <p:cNvSpPr txBox="1"/>
          <p:nvPr/>
        </p:nvSpPr>
        <p:spPr>
          <a:xfrm>
            <a:off x="744076" y="2617590"/>
            <a:ext cx="1445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100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[Pa/s]</a:t>
            </a:r>
          </a:p>
          <a:p>
            <a:pPr lvl="1" algn="ctr"/>
            <a:endParaRPr lang="en-US" sz="2100" dirty="0">
              <a:solidFill>
                <a:srgbClr val="BA7263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B885C4-FAD2-D04B-A4B5-416599764B85}"/>
                  </a:ext>
                </a:extLst>
              </p:cNvPr>
              <p:cNvSpPr txBox="1"/>
              <p:nvPr/>
            </p:nvSpPr>
            <p:spPr>
              <a:xfrm>
                <a:off x="94398" y="1579915"/>
                <a:ext cx="8424672" cy="874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endParaRPr lang="en-US" sz="2100" baseline="30000" dirty="0">
                  <a:solidFill>
                    <a:srgbClr val="C0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lvl="1" algn="ctr"/>
                <a:r>
                  <a:rPr lang="en-US" sz="2100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total </a:t>
                </a:r>
                <a:r>
                  <a:rPr lang="en-US" sz="2100" u="sng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viscous dissipation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nary>
                      <m:naryPr>
                        <m:ctrlPr>
                          <a:rPr lang="en-US" sz="21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1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1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1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𝑖𝑗</m:t>
                            </m:r>
                          </m:sub>
                        </m:sSub>
                        <m:f>
                          <m:fPr>
                            <m:ctrlPr>
                              <a:rPr lang="en-US" sz="21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1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1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1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sz="21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𝑑𝑉</m:t>
                        </m:r>
                        <m:r>
                          <a:rPr lang="en-US" sz="21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=2</m:t>
                        </m:r>
                        <m:nary>
                          <m:naryPr>
                            <m:ctrlPr>
                              <a:rPr lang="en-US" sz="2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𝑉</m:t>
                            </m:r>
                          </m:sub>
                          <m:sup/>
                          <m:e>
                            <m:r>
                              <a:rPr lang="en-US" sz="21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sSup>
                              <m:sSupPr>
                                <m:ctrlPr>
                                  <a:rPr lang="en-US" sz="21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1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21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𝑑𝑉</m:t>
                            </m:r>
                            <m:r>
                              <a:rPr lang="en-US" sz="2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=</m:t>
                            </m:r>
                          </m:e>
                        </m:nary>
                      </m:e>
                    </m:nary>
                  </m:oMath>
                </a14:m>
                <a:endParaRPr lang="en-US" sz="2100" baseline="30000" dirty="0">
                  <a:solidFill>
                    <a:srgbClr val="C0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B885C4-FAD2-D04B-A4B5-416599764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8" y="1579915"/>
                <a:ext cx="8424672" cy="874150"/>
              </a:xfrm>
              <a:prstGeom prst="rect">
                <a:avLst/>
              </a:prstGeom>
              <a:blipFill>
                <a:blip r:embed="rId5"/>
                <a:stretch>
                  <a:fillRect t="-38571" b="-9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23036A3-03E3-6840-B88F-0073567711CF}"/>
              </a:ext>
            </a:extLst>
          </p:cNvPr>
          <p:cNvSpPr txBox="1"/>
          <p:nvPr/>
        </p:nvSpPr>
        <p:spPr>
          <a:xfrm>
            <a:off x="5623560" y="6217467"/>
            <a:ext cx="640689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Crowley and O’Connell, 2012,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Geophys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J. Int.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17F07-D3D4-A944-8E0B-46DAE9DEB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3674" y="4077355"/>
            <a:ext cx="5259532" cy="85017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33AE11-0AE9-8548-B4F6-AE7F3932D939}"/>
              </a:ext>
            </a:extLst>
          </p:cNvPr>
          <p:cNvSpPr txBox="1"/>
          <p:nvPr/>
        </p:nvSpPr>
        <p:spPr>
          <a:xfrm>
            <a:off x="180944" y="3593338"/>
            <a:ext cx="8424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Relates to the integral form of the mechanical energy equation</a:t>
            </a:r>
            <a:endParaRPr lang="en-US" sz="2100" baseline="30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algn="ctr"/>
            <a:endParaRPr lang="en-US" sz="2100" baseline="30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algn="ctr"/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EA7C64B-DB4A-0C4F-8024-9600473837A6}"/>
              </a:ext>
            </a:extLst>
          </p:cNvPr>
          <p:cNvSpPr/>
          <p:nvPr/>
        </p:nvSpPr>
        <p:spPr>
          <a:xfrm>
            <a:off x="1888844" y="4816699"/>
            <a:ext cx="1150570" cy="746974"/>
          </a:xfrm>
          <a:custGeom>
            <a:avLst/>
            <a:gdLst>
              <a:gd name="connsiteX0" fmla="*/ 94502 w 1150570"/>
              <a:gd name="connsiteY0" fmla="*/ 746974 h 746974"/>
              <a:gd name="connsiteX1" fmla="*/ 30108 w 1150570"/>
              <a:gd name="connsiteY1" fmla="*/ 553791 h 746974"/>
              <a:gd name="connsiteX2" fmla="*/ 519505 w 1150570"/>
              <a:gd name="connsiteY2" fmla="*/ 579549 h 746974"/>
              <a:gd name="connsiteX3" fmla="*/ 892993 w 1150570"/>
              <a:gd name="connsiteY3" fmla="*/ 373487 h 746974"/>
              <a:gd name="connsiteX4" fmla="*/ 1150570 w 1150570"/>
              <a:gd name="connsiteY4" fmla="*/ 0 h 74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570" h="746974">
                <a:moveTo>
                  <a:pt x="94502" y="746974"/>
                </a:moveTo>
                <a:cubicBezTo>
                  <a:pt x="26888" y="664334"/>
                  <a:pt x="-40726" y="581695"/>
                  <a:pt x="30108" y="553791"/>
                </a:cubicBezTo>
                <a:cubicBezTo>
                  <a:pt x="100942" y="525887"/>
                  <a:pt x="375691" y="609600"/>
                  <a:pt x="519505" y="579549"/>
                </a:cubicBezTo>
                <a:cubicBezTo>
                  <a:pt x="663319" y="549498"/>
                  <a:pt x="787816" y="470078"/>
                  <a:pt x="892993" y="373487"/>
                </a:cubicBezTo>
                <a:cubicBezTo>
                  <a:pt x="998170" y="276896"/>
                  <a:pt x="1074370" y="138448"/>
                  <a:pt x="1150570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A10B0E7-0941-4444-BCA1-85A3279EFBB6}"/>
              </a:ext>
            </a:extLst>
          </p:cNvPr>
          <p:cNvSpPr/>
          <p:nvPr/>
        </p:nvSpPr>
        <p:spPr>
          <a:xfrm>
            <a:off x="4352843" y="4803820"/>
            <a:ext cx="311007" cy="721217"/>
          </a:xfrm>
          <a:custGeom>
            <a:avLst/>
            <a:gdLst>
              <a:gd name="connsiteX0" fmla="*/ 270672 w 311007"/>
              <a:gd name="connsiteY0" fmla="*/ 721217 h 721217"/>
              <a:gd name="connsiteX1" fmla="*/ 216 w 311007"/>
              <a:gd name="connsiteY1" fmla="*/ 669701 h 721217"/>
              <a:gd name="connsiteX2" fmla="*/ 309309 w 311007"/>
              <a:gd name="connsiteY2" fmla="*/ 489397 h 721217"/>
              <a:gd name="connsiteX3" fmla="*/ 129005 w 311007"/>
              <a:gd name="connsiteY3" fmla="*/ 373487 h 721217"/>
              <a:gd name="connsiteX4" fmla="*/ 232036 w 311007"/>
              <a:gd name="connsiteY4" fmla="*/ 0 h 72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007" h="721217">
                <a:moveTo>
                  <a:pt x="270672" y="721217"/>
                </a:moveTo>
                <a:cubicBezTo>
                  <a:pt x="132224" y="714777"/>
                  <a:pt x="-6224" y="708338"/>
                  <a:pt x="216" y="669701"/>
                </a:cubicBezTo>
                <a:cubicBezTo>
                  <a:pt x="6655" y="631064"/>
                  <a:pt x="287844" y="538766"/>
                  <a:pt x="309309" y="489397"/>
                </a:cubicBezTo>
                <a:cubicBezTo>
                  <a:pt x="330774" y="440028"/>
                  <a:pt x="141884" y="455053"/>
                  <a:pt x="129005" y="373487"/>
                </a:cubicBezTo>
                <a:cubicBezTo>
                  <a:pt x="116126" y="291921"/>
                  <a:pt x="174081" y="145960"/>
                  <a:pt x="232036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DDD43F5-72D8-104E-A956-6DC1BB276CF4}"/>
              </a:ext>
            </a:extLst>
          </p:cNvPr>
          <p:cNvSpPr/>
          <p:nvPr/>
        </p:nvSpPr>
        <p:spPr>
          <a:xfrm>
            <a:off x="6260564" y="4700342"/>
            <a:ext cx="859740" cy="476519"/>
          </a:xfrm>
          <a:custGeom>
            <a:avLst/>
            <a:gdLst>
              <a:gd name="connsiteX0" fmla="*/ 859740 w 859740"/>
              <a:gd name="connsiteY0" fmla="*/ 476519 h 476519"/>
              <a:gd name="connsiteX1" fmla="*/ 473374 w 859740"/>
              <a:gd name="connsiteY1" fmla="*/ 399246 h 476519"/>
              <a:gd name="connsiteX2" fmla="*/ 61250 w 859740"/>
              <a:gd name="connsiteY2" fmla="*/ 270457 h 476519"/>
              <a:gd name="connsiteX3" fmla="*/ 9735 w 859740"/>
              <a:gd name="connsiteY3" fmla="*/ 0 h 476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740" h="476519">
                <a:moveTo>
                  <a:pt x="859740" y="476519"/>
                </a:moveTo>
                <a:cubicBezTo>
                  <a:pt x="733098" y="455054"/>
                  <a:pt x="606456" y="433590"/>
                  <a:pt x="473374" y="399246"/>
                </a:cubicBezTo>
                <a:cubicBezTo>
                  <a:pt x="340292" y="364902"/>
                  <a:pt x="138523" y="336998"/>
                  <a:pt x="61250" y="270457"/>
                </a:cubicBezTo>
                <a:cubicBezTo>
                  <a:pt x="-16023" y="203916"/>
                  <a:pt x="-3144" y="101958"/>
                  <a:pt x="9735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2DA2D7-4C6D-8B43-976E-DA3FE2E4B2EC}"/>
              </a:ext>
            </a:extLst>
          </p:cNvPr>
          <p:cNvSpPr txBox="1"/>
          <p:nvPr/>
        </p:nvSpPr>
        <p:spPr>
          <a:xfrm>
            <a:off x="311899" y="5538968"/>
            <a:ext cx="27620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Work done on boundaries by stresses</a:t>
            </a:r>
            <a:endParaRPr lang="en-US" baseline="300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algn="ctr"/>
            <a:endParaRPr lang="en-US" baseline="300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algn="ctr"/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39B8CC-52FD-9B4B-BE3F-0CFE6863732F}"/>
              </a:ext>
            </a:extLst>
          </p:cNvPr>
          <p:cNvSpPr txBox="1"/>
          <p:nvPr/>
        </p:nvSpPr>
        <p:spPr>
          <a:xfrm>
            <a:off x="2875603" y="5576327"/>
            <a:ext cx="27620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Work done in system by stresses</a:t>
            </a:r>
            <a:endParaRPr lang="en-US" baseline="300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algn="ctr"/>
            <a:endParaRPr lang="en-US" baseline="300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algn="ctr"/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E2D76E-C5DC-BE4F-BEF6-A3ACB3AD9936}"/>
              </a:ext>
            </a:extLst>
          </p:cNvPr>
          <p:cNvSpPr txBox="1"/>
          <p:nvPr/>
        </p:nvSpPr>
        <p:spPr>
          <a:xfrm>
            <a:off x="6593511" y="4891612"/>
            <a:ext cx="214166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Work done by body forces (drives convection)</a:t>
            </a:r>
            <a:endParaRPr lang="en-US" baseline="300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algn="ctr"/>
            <a:endParaRPr lang="en-US" baseline="300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algn="ctr"/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FC32F-0526-5140-A68A-0034A476FFCF}"/>
              </a:ext>
            </a:extLst>
          </p:cNvPr>
          <p:cNvSpPr txBox="1"/>
          <p:nvPr/>
        </p:nvSpPr>
        <p:spPr>
          <a:xfrm>
            <a:off x="-1745548" y="575185"/>
            <a:ext cx="5974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100" u="sng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Related to:</a:t>
            </a:r>
          </a:p>
          <a:p>
            <a:pPr lvl="1" algn="ctr"/>
            <a:endParaRPr lang="en-US" sz="2100" u="sng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28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D17729-8340-D44E-B820-A16A711B00FE}"/>
              </a:ext>
            </a:extLst>
          </p:cNvPr>
          <p:cNvSpPr/>
          <p:nvPr/>
        </p:nvSpPr>
        <p:spPr>
          <a:xfrm>
            <a:off x="451104" y="36576"/>
            <a:ext cx="8424672" cy="6760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Sidebar: 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dissipation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AD766-5904-9242-8836-6DA07BC8EB44}"/>
              </a:ext>
            </a:extLst>
          </p:cNvPr>
          <p:cNvSpPr txBox="1"/>
          <p:nvPr/>
        </p:nvSpPr>
        <p:spPr>
          <a:xfrm>
            <a:off x="1467044" y="713970"/>
            <a:ext cx="597408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100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Force * distance = </a:t>
            </a:r>
            <a:r>
              <a:rPr lang="en-US" sz="2100" u="sng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work done</a:t>
            </a:r>
            <a:r>
              <a:rPr lang="en-US" sz="2100" i="1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100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[J]</a:t>
            </a:r>
          </a:p>
          <a:p>
            <a:pPr lvl="1" algn="ctr"/>
            <a:r>
              <a:rPr lang="en-US" sz="2100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Force * velocity = rate of </a:t>
            </a:r>
            <a:r>
              <a:rPr lang="en-US" sz="2100" u="sng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work done</a:t>
            </a:r>
            <a:r>
              <a:rPr lang="en-US" sz="2100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[W]</a:t>
            </a:r>
          </a:p>
          <a:p>
            <a:pPr lvl="1" algn="ctr"/>
            <a:endParaRPr lang="en-US" sz="2100" dirty="0">
              <a:solidFill>
                <a:srgbClr val="BA7263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40811F-A85A-6241-B0E6-A88BA0C117D2}"/>
                  </a:ext>
                </a:extLst>
              </p:cNvPr>
              <p:cNvSpPr txBox="1"/>
              <p:nvPr/>
            </p:nvSpPr>
            <p:spPr>
              <a:xfrm>
                <a:off x="125005" y="2779081"/>
                <a:ext cx="842467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lang="en-US" sz="2100" u="sng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viscous dissipation</a:t>
                </a:r>
                <a:r>
                  <a:rPr lang="en-US" sz="2100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(per unit vol.)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100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lang="en-US" sz="21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1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acc>
                      </m:e>
                      <m:sup>
                        <m:r>
                          <a:rPr lang="en-US" sz="21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100" baseline="30000" dirty="0">
                  <a:solidFill>
                    <a:srgbClr val="C0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lvl="1" algn="ctr"/>
                <a:endParaRPr lang="en-US" sz="2100" baseline="30000" dirty="0">
                  <a:solidFill>
                    <a:srgbClr val="C0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lvl="1" algn="ctr"/>
                <a:endParaRPr lang="en-US" sz="2100" dirty="0">
                  <a:solidFill>
                    <a:srgbClr val="C0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40811F-A85A-6241-B0E6-A88BA0C11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05" y="2779081"/>
                <a:ext cx="8424672" cy="954107"/>
              </a:xfrm>
              <a:prstGeom prst="rect">
                <a:avLst/>
              </a:prstGeom>
              <a:blipFill>
                <a:blip r:embed="rId3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B9E45BA-4958-464B-B118-F852F96A6FC1}"/>
              </a:ext>
            </a:extLst>
          </p:cNvPr>
          <p:cNvSpPr txBox="1"/>
          <p:nvPr/>
        </p:nvSpPr>
        <p:spPr>
          <a:xfrm>
            <a:off x="3870960" y="6449181"/>
            <a:ext cx="6406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https://websites.pmc.ucsc.edu/~fnimmo/website/viscous_flow.pdf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0DCF3-0BED-264E-9A40-50CC34F14813}"/>
              </a:ext>
            </a:extLst>
          </p:cNvPr>
          <p:cNvSpPr txBox="1"/>
          <p:nvPr/>
        </p:nvSpPr>
        <p:spPr>
          <a:xfrm>
            <a:off x="-192436" y="1487386"/>
            <a:ext cx="25899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100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[Nm/s = W]</a:t>
            </a:r>
          </a:p>
          <a:p>
            <a:pPr lvl="1" algn="ctr"/>
            <a:endParaRPr lang="en-US" sz="2100" dirty="0">
              <a:solidFill>
                <a:srgbClr val="BA7263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B8D7E-2158-A341-9DC5-D35D0D3B1D66}"/>
              </a:ext>
            </a:extLst>
          </p:cNvPr>
          <p:cNvSpPr txBox="1"/>
          <p:nvPr/>
        </p:nvSpPr>
        <p:spPr>
          <a:xfrm>
            <a:off x="744076" y="2617590"/>
            <a:ext cx="1445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100" dirty="0">
                <a:solidFill>
                  <a:srgbClr val="BA726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[Pa/s]</a:t>
            </a:r>
          </a:p>
          <a:p>
            <a:pPr lvl="1" algn="ctr"/>
            <a:endParaRPr lang="en-US" sz="2100" dirty="0">
              <a:solidFill>
                <a:srgbClr val="BA7263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B885C4-FAD2-D04B-A4B5-416599764B85}"/>
                  </a:ext>
                </a:extLst>
              </p:cNvPr>
              <p:cNvSpPr txBox="1"/>
              <p:nvPr/>
            </p:nvSpPr>
            <p:spPr>
              <a:xfrm>
                <a:off x="94398" y="1579915"/>
                <a:ext cx="8424672" cy="874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endParaRPr lang="en-US" sz="2100" baseline="30000" dirty="0">
                  <a:solidFill>
                    <a:srgbClr val="C0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lvl="1" algn="ctr"/>
                <a:r>
                  <a:rPr lang="en-US" sz="2100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total </a:t>
                </a:r>
                <a:r>
                  <a:rPr lang="en-US" sz="2100" u="sng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viscous dissipation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nary>
                      <m:naryPr>
                        <m:ctrlPr>
                          <a:rPr lang="en-US" sz="21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1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1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1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𝑖𝑗</m:t>
                            </m:r>
                          </m:sub>
                        </m:sSub>
                        <m:f>
                          <m:fPr>
                            <m:ctrlPr>
                              <a:rPr lang="en-US" sz="21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1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1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1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sz="21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𝑑𝑉</m:t>
                        </m:r>
                        <m:r>
                          <a:rPr lang="en-US" sz="21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=2</m:t>
                        </m:r>
                        <m:nary>
                          <m:naryPr>
                            <m:ctrlPr>
                              <a:rPr lang="en-US" sz="2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𝑉</m:t>
                            </m:r>
                          </m:sub>
                          <m:sup/>
                          <m:e>
                            <m:r>
                              <a:rPr lang="en-US" sz="21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sSup>
                              <m:sSupPr>
                                <m:ctrlPr>
                                  <a:rPr lang="en-US" sz="21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1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21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𝑑𝑉</m:t>
                            </m:r>
                            <m:r>
                              <a:rPr lang="en-US" sz="2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=</m:t>
                            </m:r>
                          </m:e>
                        </m:nary>
                      </m:e>
                    </m:nary>
                  </m:oMath>
                </a14:m>
                <a:endParaRPr lang="en-US" sz="2100" baseline="30000" dirty="0">
                  <a:solidFill>
                    <a:srgbClr val="C0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B885C4-FAD2-D04B-A4B5-416599764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8" y="1579915"/>
                <a:ext cx="8424672" cy="874150"/>
              </a:xfrm>
              <a:prstGeom prst="rect">
                <a:avLst/>
              </a:prstGeom>
              <a:blipFill>
                <a:blip r:embed="rId5"/>
                <a:stretch>
                  <a:fillRect t="-38571" b="-9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23036A3-03E3-6840-B88F-0073567711CF}"/>
              </a:ext>
            </a:extLst>
          </p:cNvPr>
          <p:cNvSpPr txBox="1"/>
          <p:nvPr/>
        </p:nvSpPr>
        <p:spPr>
          <a:xfrm>
            <a:off x="5465064" y="6180891"/>
            <a:ext cx="6406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Crowley and O’Connell, 2012,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Geophys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J. Int.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17F07-D3D4-A944-8E0B-46DAE9DEB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3674" y="4077355"/>
            <a:ext cx="5259532" cy="85017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33AE11-0AE9-8548-B4F6-AE7F3932D939}"/>
              </a:ext>
            </a:extLst>
          </p:cNvPr>
          <p:cNvSpPr txBox="1"/>
          <p:nvPr/>
        </p:nvSpPr>
        <p:spPr>
          <a:xfrm>
            <a:off x="180944" y="3593338"/>
            <a:ext cx="8424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Relates to the integral form of the mechanical energy equation</a:t>
            </a:r>
            <a:endParaRPr lang="en-US" sz="2100" baseline="30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algn="ctr"/>
            <a:endParaRPr lang="en-US" sz="2100" baseline="30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algn="ctr"/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EA7C64B-DB4A-0C4F-8024-9600473837A6}"/>
              </a:ext>
            </a:extLst>
          </p:cNvPr>
          <p:cNvSpPr/>
          <p:nvPr/>
        </p:nvSpPr>
        <p:spPr>
          <a:xfrm>
            <a:off x="1888844" y="4816699"/>
            <a:ext cx="1150570" cy="746974"/>
          </a:xfrm>
          <a:custGeom>
            <a:avLst/>
            <a:gdLst>
              <a:gd name="connsiteX0" fmla="*/ 94502 w 1150570"/>
              <a:gd name="connsiteY0" fmla="*/ 746974 h 746974"/>
              <a:gd name="connsiteX1" fmla="*/ 30108 w 1150570"/>
              <a:gd name="connsiteY1" fmla="*/ 553791 h 746974"/>
              <a:gd name="connsiteX2" fmla="*/ 519505 w 1150570"/>
              <a:gd name="connsiteY2" fmla="*/ 579549 h 746974"/>
              <a:gd name="connsiteX3" fmla="*/ 892993 w 1150570"/>
              <a:gd name="connsiteY3" fmla="*/ 373487 h 746974"/>
              <a:gd name="connsiteX4" fmla="*/ 1150570 w 1150570"/>
              <a:gd name="connsiteY4" fmla="*/ 0 h 74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570" h="746974">
                <a:moveTo>
                  <a:pt x="94502" y="746974"/>
                </a:moveTo>
                <a:cubicBezTo>
                  <a:pt x="26888" y="664334"/>
                  <a:pt x="-40726" y="581695"/>
                  <a:pt x="30108" y="553791"/>
                </a:cubicBezTo>
                <a:cubicBezTo>
                  <a:pt x="100942" y="525887"/>
                  <a:pt x="375691" y="609600"/>
                  <a:pt x="519505" y="579549"/>
                </a:cubicBezTo>
                <a:cubicBezTo>
                  <a:pt x="663319" y="549498"/>
                  <a:pt x="787816" y="470078"/>
                  <a:pt x="892993" y="373487"/>
                </a:cubicBezTo>
                <a:cubicBezTo>
                  <a:pt x="998170" y="276896"/>
                  <a:pt x="1074370" y="138448"/>
                  <a:pt x="1150570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A10B0E7-0941-4444-BCA1-85A3279EFBB6}"/>
              </a:ext>
            </a:extLst>
          </p:cNvPr>
          <p:cNvSpPr/>
          <p:nvPr/>
        </p:nvSpPr>
        <p:spPr>
          <a:xfrm>
            <a:off x="4352843" y="4803820"/>
            <a:ext cx="311007" cy="721217"/>
          </a:xfrm>
          <a:custGeom>
            <a:avLst/>
            <a:gdLst>
              <a:gd name="connsiteX0" fmla="*/ 270672 w 311007"/>
              <a:gd name="connsiteY0" fmla="*/ 721217 h 721217"/>
              <a:gd name="connsiteX1" fmla="*/ 216 w 311007"/>
              <a:gd name="connsiteY1" fmla="*/ 669701 h 721217"/>
              <a:gd name="connsiteX2" fmla="*/ 309309 w 311007"/>
              <a:gd name="connsiteY2" fmla="*/ 489397 h 721217"/>
              <a:gd name="connsiteX3" fmla="*/ 129005 w 311007"/>
              <a:gd name="connsiteY3" fmla="*/ 373487 h 721217"/>
              <a:gd name="connsiteX4" fmla="*/ 232036 w 311007"/>
              <a:gd name="connsiteY4" fmla="*/ 0 h 72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007" h="721217">
                <a:moveTo>
                  <a:pt x="270672" y="721217"/>
                </a:moveTo>
                <a:cubicBezTo>
                  <a:pt x="132224" y="714777"/>
                  <a:pt x="-6224" y="708338"/>
                  <a:pt x="216" y="669701"/>
                </a:cubicBezTo>
                <a:cubicBezTo>
                  <a:pt x="6655" y="631064"/>
                  <a:pt x="287844" y="538766"/>
                  <a:pt x="309309" y="489397"/>
                </a:cubicBezTo>
                <a:cubicBezTo>
                  <a:pt x="330774" y="440028"/>
                  <a:pt x="141884" y="455053"/>
                  <a:pt x="129005" y="373487"/>
                </a:cubicBezTo>
                <a:cubicBezTo>
                  <a:pt x="116126" y="291921"/>
                  <a:pt x="174081" y="145960"/>
                  <a:pt x="232036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DDD43F5-72D8-104E-A956-6DC1BB276CF4}"/>
              </a:ext>
            </a:extLst>
          </p:cNvPr>
          <p:cNvSpPr/>
          <p:nvPr/>
        </p:nvSpPr>
        <p:spPr>
          <a:xfrm>
            <a:off x="6260564" y="4700342"/>
            <a:ext cx="859740" cy="476519"/>
          </a:xfrm>
          <a:custGeom>
            <a:avLst/>
            <a:gdLst>
              <a:gd name="connsiteX0" fmla="*/ 859740 w 859740"/>
              <a:gd name="connsiteY0" fmla="*/ 476519 h 476519"/>
              <a:gd name="connsiteX1" fmla="*/ 473374 w 859740"/>
              <a:gd name="connsiteY1" fmla="*/ 399246 h 476519"/>
              <a:gd name="connsiteX2" fmla="*/ 61250 w 859740"/>
              <a:gd name="connsiteY2" fmla="*/ 270457 h 476519"/>
              <a:gd name="connsiteX3" fmla="*/ 9735 w 859740"/>
              <a:gd name="connsiteY3" fmla="*/ 0 h 476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740" h="476519">
                <a:moveTo>
                  <a:pt x="859740" y="476519"/>
                </a:moveTo>
                <a:cubicBezTo>
                  <a:pt x="733098" y="455054"/>
                  <a:pt x="606456" y="433590"/>
                  <a:pt x="473374" y="399246"/>
                </a:cubicBezTo>
                <a:cubicBezTo>
                  <a:pt x="340292" y="364902"/>
                  <a:pt x="138523" y="336998"/>
                  <a:pt x="61250" y="270457"/>
                </a:cubicBezTo>
                <a:cubicBezTo>
                  <a:pt x="-16023" y="203916"/>
                  <a:pt x="-3144" y="101958"/>
                  <a:pt x="9735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2DA2D7-4C6D-8B43-976E-DA3FE2E4B2EC}"/>
              </a:ext>
            </a:extLst>
          </p:cNvPr>
          <p:cNvSpPr txBox="1"/>
          <p:nvPr/>
        </p:nvSpPr>
        <p:spPr>
          <a:xfrm>
            <a:off x="311899" y="5538968"/>
            <a:ext cx="27620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Work done on boundaries by stresses</a:t>
            </a:r>
            <a:endParaRPr lang="en-US" baseline="300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algn="ctr"/>
            <a:endParaRPr lang="en-US" baseline="300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algn="ctr"/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39B8CC-52FD-9B4B-BE3F-0CFE6863732F}"/>
              </a:ext>
            </a:extLst>
          </p:cNvPr>
          <p:cNvSpPr txBox="1"/>
          <p:nvPr/>
        </p:nvSpPr>
        <p:spPr>
          <a:xfrm>
            <a:off x="2875603" y="5576327"/>
            <a:ext cx="27620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Work done in system by stresses</a:t>
            </a:r>
            <a:endParaRPr lang="en-US" baseline="300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algn="ctr"/>
            <a:endParaRPr lang="en-US" baseline="300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algn="ctr"/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E2D76E-C5DC-BE4F-BEF6-A3ACB3AD9936}"/>
              </a:ext>
            </a:extLst>
          </p:cNvPr>
          <p:cNvSpPr txBox="1"/>
          <p:nvPr/>
        </p:nvSpPr>
        <p:spPr>
          <a:xfrm>
            <a:off x="6593511" y="4891612"/>
            <a:ext cx="214166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Work done by body forces (drives convection)</a:t>
            </a:r>
            <a:endParaRPr lang="en-US" baseline="300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algn="ctr"/>
            <a:endParaRPr lang="en-US" baseline="300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 algn="ctr"/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FC32F-0526-5140-A68A-0034A476FFCF}"/>
              </a:ext>
            </a:extLst>
          </p:cNvPr>
          <p:cNvSpPr txBox="1"/>
          <p:nvPr/>
        </p:nvSpPr>
        <p:spPr>
          <a:xfrm>
            <a:off x="-1745548" y="575185"/>
            <a:ext cx="5974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100" u="sng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Related to:</a:t>
            </a:r>
          </a:p>
          <a:p>
            <a:pPr lvl="1" algn="ctr"/>
            <a:endParaRPr lang="en-US" sz="2100" u="sng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698D82-E704-C940-A7EB-5531A2F84C90}"/>
              </a:ext>
            </a:extLst>
          </p:cNvPr>
          <p:cNvSpPr/>
          <p:nvPr/>
        </p:nvSpPr>
        <p:spPr>
          <a:xfrm>
            <a:off x="0" y="36576"/>
            <a:ext cx="9144000" cy="682142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8400DF0D-8818-F246-AB65-64048C1DE7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993" y="1554813"/>
            <a:ext cx="8337932" cy="39210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C7187F-A754-2843-841C-22DFD4A673F2}"/>
              </a:ext>
            </a:extLst>
          </p:cNvPr>
          <p:cNvSpPr txBox="1"/>
          <p:nvPr/>
        </p:nvSpPr>
        <p:spPr>
          <a:xfrm>
            <a:off x="5437411" y="5213349"/>
            <a:ext cx="6406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Crowley and O’Connell, 2012,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Geophys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J. Int.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A1A47AC-486D-C84D-A9CA-E7CBFFDCD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75" y="432613"/>
            <a:ext cx="5259532" cy="85017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979F2A-E092-A348-9EE7-2D21A6F02ED9}"/>
              </a:ext>
            </a:extLst>
          </p:cNvPr>
          <p:cNvSpPr txBox="1"/>
          <p:nvPr/>
        </p:nvSpPr>
        <p:spPr>
          <a:xfrm>
            <a:off x="1024394" y="5652082"/>
            <a:ext cx="696790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Can use this form of the momentum eq. to do a dissipation balance </a:t>
            </a:r>
            <a:endParaRPr lang="en-US" sz="2900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24F48873-DA54-FF49-8D0D-89A6264B726E}"/>
              </a:ext>
            </a:extLst>
          </p:cNvPr>
          <p:cNvSpPr/>
          <p:nvPr/>
        </p:nvSpPr>
        <p:spPr>
          <a:xfrm>
            <a:off x="2962141" y="216486"/>
            <a:ext cx="3155324" cy="401700"/>
          </a:xfrm>
          <a:custGeom>
            <a:avLst/>
            <a:gdLst>
              <a:gd name="connsiteX0" fmla="*/ 3155324 w 3155324"/>
              <a:gd name="connsiteY0" fmla="*/ 324427 h 401700"/>
              <a:gd name="connsiteX1" fmla="*/ 2807594 w 3155324"/>
              <a:gd name="connsiteY1" fmla="*/ 53970 h 401700"/>
              <a:gd name="connsiteX2" fmla="*/ 1931831 w 3155324"/>
              <a:gd name="connsiteY2" fmla="*/ 131244 h 401700"/>
              <a:gd name="connsiteX3" fmla="*/ 1378039 w 3155324"/>
              <a:gd name="connsiteY3" fmla="*/ 66849 h 401700"/>
              <a:gd name="connsiteX4" fmla="*/ 592428 w 3155324"/>
              <a:gd name="connsiteY4" fmla="*/ 2455 h 401700"/>
              <a:gd name="connsiteX5" fmla="*/ 154546 w 3155324"/>
              <a:gd name="connsiteY5" fmla="*/ 157001 h 401700"/>
              <a:gd name="connsiteX6" fmla="*/ 0 w 3155324"/>
              <a:gd name="connsiteY6" fmla="*/ 401700 h 40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5324" h="401700">
                <a:moveTo>
                  <a:pt x="3155324" y="324427"/>
                </a:moveTo>
                <a:cubicBezTo>
                  <a:pt x="3083416" y="205297"/>
                  <a:pt x="3011509" y="86167"/>
                  <a:pt x="2807594" y="53970"/>
                </a:cubicBezTo>
                <a:cubicBezTo>
                  <a:pt x="2603679" y="21773"/>
                  <a:pt x="2170090" y="129098"/>
                  <a:pt x="1931831" y="131244"/>
                </a:cubicBezTo>
                <a:cubicBezTo>
                  <a:pt x="1693572" y="133390"/>
                  <a:pt x="1601273" y="88314"/>
                  <a:pt x="1378039" y="66849"/>
                </a:cubicBezTo>
                <a:cubicBezTo>
                  <a:pt x="1154805" y="45384"/>
                  <a:pt x="796343" y="-12570"/>
                  <a:pt x="592428" y="2455"/>
                </a:cubicBezTo>
                <a:cubicBezTo>
                  <a:pt x="388513" y="17480"/>
                  <a:pt x="253284" y="90460"/>
                  <a:pt x="154546" y="157001"/>
                </a:cubicBezTo>
                <a:cubicBezTo>
                  <a:pt x="55808" y="223542"/>
                  <a:pt x="27904" y="312621"/>
                  <a:pt x="0" y="40170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Text&#10;&#10;Description automatically generated with low confidence">
            <a:extLst>
              <a:ext uri="{FF2B5EF4-FFF2-40B4-BE49-F238E27FC236}">
                <a16:creationId xmlns:a16="http://schemas.microsoft.com/office/drawing/2014/main" id="{A0F2DA2F-366C-A848-994D-1C9626B69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2589" y="502649"/>
            <a:ext cx="2682589" cy="710097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12736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 to: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44C97-E6E0-D54E-9743-0295C2E1EF09}"/>
              </a:ext>
            </a:extLst>
          </p:cNvPr>
          <p:cNvSpPr txBox="1"/>
          <p:nvPr/>
        </p:nvSpPr>
        <p:spPr>
          <a:xfrm>
            <a:off x="-71440" y="567185"/>
            <a:ext cx="42148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Our forces/stresses: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D72FC-DD22-7D4A-A4FF-82660976A147}"/>
              </a:ext>
            </a:extLst>
          </p:cNvPr>
          <p:cNvSpPr txBox="1"/>
          <p:nvPr/>
        </p:nvSpPr>
        <p:spPr>
          <a:xfrm>
            <a:off x="-42041" y="2449998"/>
            <a:ext cx="587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Shear stress on horizontal flow boundaries: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7FCE7-BD8A-494A-BBBD-89F5B3D96E7B}"/>
              </a:ext>
            </a:extLst>
          </p:cNvPr>
          <p:cNvSpPr txBox="1"/>
          <p:nvPr/>
        </p:nvSpPr>
        <p:spPr>
          <a:xfrm>
            <a:off x="-27752" y="1839919"/>
            <a:ext cx="587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Shear stress on vertical flow boundaries: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EA3E33D-7A8F-4545-97D7-560A4F14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435" y="1633183"/>
            <a:ext cx="2343026" cy="800058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E26DDA8-7BC1-EB45-BE69-75214B859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567" y="2544161"/>
            <a:ext cx="2510813" cy="680709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28A3F1C8-494F-3E47-8A53-A7016804F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996" y="913780"/>
            <a:ext cx="4598434" cy="6804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6A045F-B7B8-9042-8C89-0B35AF8E4E3F}"/>
              </a:ext>
            </a:extLst>
          </p:cNvPr>
          <p:cNvSpPr txBox="1"/>
          <p:nvPr/>
        </p:nvSpPr>
        <p:spPr>
          <a:xfrm>
            <a:off x="-27753" y="1176695"/>
            <a:ext cx="587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Buoyancy force: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D101999-4900-F947-89C5-F5BEF0123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234" y="3638864"/>
            <a:ext cx="3912702" cy="6170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52755C-2DE4-9747-A282-F2B55A2B4CDD}"/>
              </a:ext>
            </a:extLst>
          </p:cNvPr>
          <p:cNvSpPr/>
          <p:nvPr/>
        </p:nvSpPr>
        <p:spPr>
          <a:xfrm>
            <a:off x="771042" y="3621288"/>
            <a:ext cx="3776574" cy="725306"/>
          </a:xfrm>
          <a:custGeom>
            <a:avLst/>
            <a:gdLst>
              <a:gd name="connsiteX0" fmla="*/ 0 w 3776574"/>
              <a:gd name="connsiteY0" fmla="*/ 0 h 725306"/>
              <a:gd name="connsiteX1" fmla="*/ 591663 w 3776574"/>
              <a:gd name="connsiteY1" fmla="*/ 0 h 725306"/>
              <a:gd name="connsiteX2" fmla="*/ 1107795 w 3776574"/>
              <a:gd name="connsiteY2" fmla="*/ 0 h 725306"/>
              <a:gd name="connsiteX3" fmla="*/ 1812756 w 3776574"/>
              <a:gd name="connsiteY3" fmla="*/ 0 h 725306"/>
              <a:gd name="connsiteX4" fmla="*/ 2404419 w 3776574"/>
              <a:gd name="connsiteY4" fmla="*/ 0 h 725306"/>
              <a:gd name="connsiteX5" fmla="*/ 2996082 w 3776574"/>
              <a:gd name="connsiteY5" fmla="*/ 0 h 725306"/>
              <a:gd name="connsiteX6" fmla="*/ 3776574 w 3776574"/>
              <a:gd name="connsiteY6" fmla="*/ 0 h 725306"/>
              <a:gd name="connsiteX7" fmla="*/ 3776574 w 3776574"/>
              <a:gd name="connsiteY7" fmla="*/ 348147 h 725306"/>
              <a:gd name="connsiteX8" fmla="*/ 3776574 w 3776574"/>
              <a:gd name="connsiteY8" fmla="*/ 725306 h 725306"/>
              <a:gd name="connsiteX9" fmla="*/ 3222676 w 3776574"/>
              <a:gd name="connsiteY9" fmla="*/ 725306 h 725306"/>
              <a:gd name="connsiteX10" fmla="*/ 2593247 w 3776574"/>
              <a:gd name="connsiteY10" fmla="*/ 725306 h 725306"/>
              <a:gd name="connsiteX11" fmla="*/ 1963818 w 3776574"/>
              <a:gd name="connsiteY11" fmla="*/ 725306 h 725306"/>
              <a:gd name="connsiteX12" fmla="*/ 1372155 w 3776574"/>
              <a:gd name="connsiteY12" fmla="*/ 725306 h 725306"/>
              <a:gd name="connsiteX13" fmla="*/ 667195 w 3776574"/>
              <a:gd name="connsiteY13" fmla="*/ 725306 h 725306"/>
              <a:gd name="connsiteX14" fmla="*/ 0 w 3776574"/>
              <a:gd name="connsiteY14" fmla="*/ 725306 h 725306"/>
              <a:gd name="connsiteX15" fmla="*/ 0 w 3776574"/>
              <a:gd name="connsiteY15" fmla="*/ 377159 h 725306"/>
              <a:gd name="connsiteX16" fmla="*/ 0 w 3776574"/>
              <a:gd name="connsiteY16" fmla="*/ 0 h 72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76574" h="725306" extrusionOk="0">
                <a:moveTo>
                  <a:pt x="0" y="0"/>
                </a:moveTo>
                <a:cubicBezTo>
                  <a:pt x="220181" y="-22065"/>
                  <a:pt x="375255" y="-17882"/>
                  <a:pt x="591663" y="0"/>
                </a:cubicBezTo>
                <a:cubicBezTo>
                  <a:pt x="808071" y="17882"/>
                  <a:pt x="1003229" y="9630"/>
                  <a:pt x="1107795" y="0"/>
                </a:cubicBezTo>
                <a:cubicBezTo>
                  <a:pt x="1212361" y="-9630"/>
                  <a:pt x="1627611" y="-26011"/>
                  <a:pt x="1812756" y="0"/>
                </a:cubicBezTo>
                <a:cubicBezTo>
                  <a:pt x="1997901" y="26011"/>
                  <a:pt x="2172397" y="10296"/>
                  <a:pt x="2404419" y="0"/>
                </a:cubicBezTo>
                <a:cubicBezTo>
                  <a:pt x="2636441" y="-10296"/>
                  <a:pt x="2743346" y="10500"/>
                  <a:pt x="2996082" y="0"/>
                </a:cubicBezTo>
                <a:cubicBezTo>
                  <a:pt x="3248818" y="-10500"/>
                  <a:pt x="3599361" y="-31276"/>
                  <a:pt x="3776574" y="0"/>
                </a:cubicBezTo>
                <a:cubicBezTo>
                  <a:pt x="3785009" y="75349"/>
                  <a:pt x="3787583" y="184879"/>
                  <a:pt x="3776574" y="348147"/>
                </a:cubicBezTo>
                <a:cubicBezTo>
                  <a:pt x="3765565" y="511415"/>
                  <a:pt x="3780479" y="645141"/>
                  <a:pt x="3776574" y="725306"/>
                </a:cubicBezTo>
                <a:cubicBezTo>
                  <a:pt x="3512252" y="750100"/>
                  <a:pt x="3378408" y="716109"/>
                  <a:pt x="3222676" y="725306"/>
                </a:cubicBezTo>
                <a:cubicBezTo>
                  <a:pt x="3066944" y="734503"/>
                  <a:pt x="2892939" y="710554"/>
                  <a:pt x="2593247" y="725306"/>
                </a:cubicBezTo>
                <a:cubicBezTo>
                  <a:pt x="2293555" y="740058"/>
                  <a:pt x="2254233" y="700845"/>
                  <a:pt x="1963818" y="725306"/>
                </a:cubicBezTo>
                <a:cubicBezTo>
                  <a:pt x="1673403" y="749767"/>
                  <a:pt x="1539507" y="737303"/>
                  <a:pt x="1372155" y="725306"/>
                </a:cubicBezTo>
                <a:cubicBezTo>
                  <a:pt x="1204803" y="713309"/>
                  <a:pt x="946892" y="695158"/>
                  <a:pt x="667195" y="725306"/>
                </a:cubicBezTo>
                <a:cubicBezTo>
                  <a:pt x="387498" y="755454"/>
                  <a:pt x="224559" y="700280"/>
                  <a:pt x="0" y="725306"/>
                </a:cubicBezTo>
                <a:cubicBezTo>
                  <a:pt x="-5851" y="647397"/>
                  <a:pt x="2379" y="490933"/>
                  <a:pt x="0" y="377159"/>
                </a:cubicBezTo>
                <a:cubicBezTo>
                  <a:pt x="-2379" y="263385"/>
                  <a:pt x="-6287" y="159782"/>
                  <a:pt x="0" y="0"/>
                </a:cubicBezTo>
                <a:close/>
              </a:path>
            </a:pathLst>
          </a:custGeom>
          <a:noFill/>
          <a:ln w="34925">
            <a:solidFill>
              <a:schemeClr val="bg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A8AA6FE-59B5-8C47-87E9-CBEEF2E3A777}"/>
              </a:ext>
            </a:extLst>
          </p:cNvPr>
          <p:cNvSpPr/>
          <p:nvPr/>
        </p:nvSpPr>
        <p:spPr>
          <a:xfrm>
            <a:off x="913121" y="3660582"/>
            <a:ext cx="976639" cy="610944"/>
          </a:xfrm>
          <a:custGeom>
            <a:avLst/>
            <a:gdLst>
              <a:gd name="connsiteX0" fmla="*/ 976639 w 976639"/>
              <a:gd name="connsiteY0" fmla="*/ 439708 h 610944"/>
              <a:gd name="connsiteX1" fmla="*/ 891295 w 976639"/>
              <a:gd name="connsiteY1" fmla="*/ 183676 h 610944"/>
              <a:gd name="connsiteX2" fmla="*/ 513343 w 976639"/>
              <a:gd name="connsiteY2" fmla="*/ 25180 h 610944"/>
              <a:gd name="connsiteX3" fmla="*/ 86623 w 976639"/>
              <a:gd name="connsiteY3" fmla="*/ 49564 h 610944"/>
              <a:gd name="connsiteX4" fmla="*/ 62239 w 976639"/>
              <a:gd name="connsiteY4" fmla="*/ 488476 h 610944"/>
              <a:gd name="connsiteX5" fmla="*/ 769375 w 976639"/>
              <a:gd name="connsiteY5" fmla="*/ 610396 h 610944"/>
              <a:gd name="connsiteX6" fmla="*/ 976639 w 976639"/>
              <a:gd name="connsiteY6" fmla="*/ 525052 h 61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6639" h="610944">
                <a:moveTo>
                  <a:pt x="976639" y="439708"/>
                </a:moveTo>
                <a:cubicBezTo>
                  <a:pt x="972575" y="346236"/>
                  <a:pt x="968511" y="252764"/>
                  <a:pt x="891295" y="183676"/>
                </a:cubicBezTo>
                <a:cubicBezTo>
                  <a:pt x="814079" y="114588"/>
                  <a:pt x="647455" y="47532"/>
                  <a:pt x="513343" y="25180"/>
                </a:cubicBezTo>
                <a:cubicBezTo>
                  <a:pt x="379231" y="2828"/>
                  <a:pt x="161807" y="-27652"/>
                  <a:pt x="86623" y="49564"/>
                </a:cubicBezTo>
                <a:cubicBezTo>
                  <a:pt x="11439" y="126780"/>
                  <a:pt x="-51553" y="395004"/>
                  <a:pt x="62239" y="488476"/>
                </a:cubicBezTo>
                <a:cubicBezTo>
                  <a:pt x="176031" y="581948"/>
                  <a:pt x="616975" y="604300"/>
                  <a:pt x="769375" y="610396"/>
                </a:cubicBezTo>
                <a:cubicBezTo>
                  <a:pt x="921775" y="616492"/>
                  <a:pt x="949207" y="570772"/>
                  <a:pt x="976639" y="525052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AD766-5904-9242-8836-6DA07BC8EB44}"/>
              </a:ext>
            </a:extLst>
          </p:cNvPr>
          <p:cNvSpPr txBox="1"/>
          <p:nvPr/>
        </p:nvSpPr>
        <p:spPr>
          <a:xfrm>
            <a:off x="-544636" y="4395954"/>
            <a:ext cx="597408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1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Force * distance = work done [J]</a:t>
            </a:r>
          </a:p>
          <a:p>
            <a:pPr lvl="1" algn="ctr"/>
            <a:r>
              <a:rPr lang="en-US" sz="21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Force * velocity = rate work is done [W]</a:t>
            </a:r>
          </a:p>
          <a:p>
            <a:pPr lvl="1" algn="ctr"/>
            <a:endParaRPr lang="en-US" sz="2100" dirty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D5CC6D-1BC5-FC44-B1BB-AE9CD541717B}"/>
              </a:ext>
            </a:extLst>
          </p:cNvPr>
          <p:cNvSpPr txBox="1"/>
          <p:nvPr/>
        </p:nvSpPr>
        <p:spPr>
          <a:xfrm>
            <a:off x="0" y="3077032"/>
            <a:ext cx="487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Balancing them using work: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47A3DF0-612C-8845-9D8E-3785716551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8685" y="3429000"/>
            <a:ext cx="3930931" cy="20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51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6D0A13FD-F560-8D4A-BD42-BE329CD5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4" y="1790083"/>
            <a:ext cx="5564105" cy="3518767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61EDB7-8255-2846-AF62-ABB3FA80E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297" y="2090842"/>
            <a:ext cx="3265238" cy="421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3EA9E4-E97A-2248-AF24-73D5F887EF53}"/>
              </a:ext>
            </a:extLst>
          </p:cNvPr>
          <p:cNvSpPr txBox="1"/>
          <p:nvPr/>
        </p:nvSpPr>
        <p:spPr>
          <a:xfrm>
            <a:off x="2063114" y="1754228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Vector form:</a:t>
            </a: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B965062F-0AFC-5840-B993-BE5E41BDC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018" y="2910386"/>
            <a:ext cx="4784919" cy="2270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DDEC16-DC85-FE4C-AD5B-661A4FF559BF}"/>
              </a:ext>
            </a:extLst>
          </p:cNvPr>
          <p:cNvSpPr txBox="1"/>
          <p:nvPr/>
        </p:nvSpPr>
        <p:spPr>
          <a:xfrm>
            <a:off x="2063114" y="2516837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full (Cartesian):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CDA0A-EA9B-B14A-A208-01A7905ADCBF}"/>
              </a:ext>
            </a:extLst>
          </p:cNvPr>
          <p:cNvSpPr txBox="1"/>
          <p:nvPr/>
        </p:nvSpPr>
        <p:spPr>
          <a:xfrm>
            <a:off x="72945" y="1744200"/>
            <a:ext cx="179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 </a:t>
            </a:r>
          </a:p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momentum</a:t>
            </a:r>
          </a:p>
        </p:txBody>
      </p:sp>
      <p:pic>
        <p:nvPicPr>
          <p:cNvPr id="12" name="Picture 11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197ACFAC-07BE-6E4E-8F3E-AF040EDC9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027" y="902490"/>
            <a:ext cx="1702658" cy="5080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0063EF-6D02-B148-A807-95A9881D32A8}"/>
              </a:ext>
            </a:extLst>
          </p:cNvPr>
          <p:cNvSpPr txBox="1"/>
          <p:nvPr/>
        </p:nvSpPr>
        <p:spPr>
          <a:xfrm>
            <a:off x="72945" y="764210"/>
            <a:ext cx="179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</a:t>
            </a:r>
          </a:p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mass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4E4AFF-EA71-FD44-AD71-6F3885F16D23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Recap:</a:t>
            </a:r>
            <a:r>
              <a:rPr lang="en-US" sz="29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Stokes 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D5A48-0B5E-E14E-9126-31E404F97DCC}"/>
              </a:ext>
            </a:extLst>
          </p:cNvPr>
          <p:cNvSpPr txBox="1"/>
          <p:nvPr/>
        </p:nvSpPr>
        <p:spPr>
          <a:xfrm>
            <a:off x="72945" y="5544995"/>
            <a:ext cx="179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 </a:t>
            </a:r>
          </a:p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energy</a:t>
            </a:r>
          </a:p>
        </p:txBody>
      </p:sp>
      <p:pic>
        <p:nvPicPr>
          <p:cNvPr id="16" name="Picture 15" descr="Logo&#10;&#10;Description automatically generated with low confidence">
            <a:extLst>
              <a:ext uri="{FF2B5EF4-FFF2-40B4-BE49-F238E27FC236}">
                <a16:creationId xmlns:a16="http://schemas.microsoft.com/office/drawing/2014/main" id="{21C4DFE0-958C-5F40-A23E-422C506A4F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8590" y="5671349"/>
            <a:ext cx="3204147" cy="76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07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44C97-E6E0-D54E-9743-0295C2E1EF09}"/>
              </a:ext>
            </a:extLst>
          </p:cNvPr>
          <p:cNvSpPr txBox="1"/>
          <p:nvPr/>
        </p:nvSpPr>
        <p:spPr>
          <a:xfrm>
            <a:off x="-71440" y="567185"/>
            <a:ext cx="42148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Our forces/stresses: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D72FC-DD22-7D4A-A4FF-82660976A147}"/>
              </a:ext>
            </a:extLst>
          </p:cNvPr>
          <p:cNvSpPr txBox="1"/>
          <p:nvPr/>
        </p:nvSpPr>
        <p:spPr>
          <a:xfrm>
            <a:off x="-42041" y="2449998"/>
            <a:ext cx="587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Shear stress on horizontal flow boundaries: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7FCE7-BD8A-494A-BBBD-89F5B3D96E7B}"/>
              </a:ext>
            </a:extLst>
          </p:cNvPr>
          <p:cNvSpPr txBox="1"/>
          <p:nvPr/>
        </p:nvSpPr>
        <p:spPr>
          <a:xfrm>
            <a:off x="-27752" y="1839919"/>
            <a:ext cx="587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Shear stress on vertical flow boundaries: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EA3E33D-7A8F-4545-97D7-560A4F14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435" y="1633183"/>
            <a:ext cx="2343026" cy="800058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E26DDA8-7BC1-EB45-BE69-75214B859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567" y="2544161"/>
            <a:ext cx="2510813" cy="680709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28A3F1C8-494F-3E47-8A53-A7016804F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996" y="913780"/>
            <a:ext cx="4598434" cy="6804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6A045F-B7B8-9042-8C89-0B35AF8E4E3F}"/>
              </a:ext>
            </a:extLst>
          </p:cNvPr>
          <p:cNvSpPr txBox="1"/>
          <p:nvPr/>
        </p:nvSpPr>
        <p:spPr>
          <a:xfrm>
            <a:off x="-27753" y="1176695"/>
            <a:ext cx="587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Buoyancy force: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D101999-4900-F947-89C5-F5BEF0123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234" y="3638864"/>
            <a:ext cx="3912702" cy="6170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D5CC6D-1BC5-FC44-B1BB-AE9CD541717B}"/>
              </a:ext>
            </a:extLst>
          </p:cNvPr>
          <p:cNvSpPr txBox="1"/>
          <p:nvPr/>
        </p:nvSpPr>
        <p:spPr>
          <a:xfrm>
            <a:off x="0" y="3077032"/>
            <a:ext cx="487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Balancing them using work: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47A3DF0-612C-8845-9D8E-3785716551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8685" y="3429000"/>
            <a:ext cx="3930931" cy="2091408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FEB51A21-37E9-EF41-90BB-59DC205717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135" y="4377787"/>
            <a:ext cx="51689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54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44C97-E6E0-D54E-9743-0295C2E1EF09}"/>
              </a:ext>
            </a:extLst>
          </p:cNvPr>
          <p:cNvSpPr txBox="1"/>
          <p:nvPr/>
        </p:nvSpPr>
        <p:spPr>
          <a:xfrm>
            <a:off x="-71440" y="567185"/>
            <a:ext cx="42148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Our forces/stresses: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D72FC-DD22-7D4A-A4FF-82660976A147}"/>
              </a:ext>
            </a:extLst>
          </p:cNvPr>
          <p:cNvSpPr txBox="1"/>
          <p:nvPr/>
        </p:nvSpPr>
        <p:spPr>
          <a:xfrm>
            <a:off x="-42041" y="2449998"/>
            <a:ext cx="587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Shear stress on horizontal flow boundaries: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7FCE7-BD8A-494A-BBBD-89F5B3D96E7B}"/>
              </a:ext>
            </a:extLst>
          </p:cNvPr>
          <p:cNvSpPr txBox="1"/>
          <p:nvPr/>
        </p:nvSpPr>
        <p:spPr>
          <a:xfrm>
            <a:off x="-27752" y="1839919"/>
            <a:ext cx="587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Shear stress on vertical flow boundaries: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EA3E33D-7A8F-4545-97D7-560A4F14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435" y="1633183"/>
            <a:ext cx="2343026" cy="800058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E26DDA8-7BC1-EB45-BE69-75214B859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567" y="2544161"/>
            <a:ext cx="2510813" cy="680709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28A3F1C8-494F-3E47-8A53-A7016804F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996" y="913780"/>
            <a:ext cx="4598434" cy="6804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6A045F-B7B8-9042-8C89-0B35AF8E4E3F}"/>
              </a:ext>
            </a:extLst>
          </p:cNvPr>
          <p:cNvSpPr txBox="1"/>
          <p:nvPr/>
        </p:nvSpPr>
        <p:spPr>
          <a:xfrm>
            <a:off x="-27753" y="1176695"/>
            <a:ext cx="587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Buoyancy force: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D101999-4900-F947-89C5-F5BEF0123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234" y="3638864"/>
            <a:ext cx="3912702" cy="6170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D5CC6D-1BC5-FC44-B1BB-AE9CD541717B}"/>
              </a:ext>
            </a:extLst>
          </p:cNvPr>
          <p:cNvSpPr txBox="1"/>
          <p:nvPr/>
        </p:nvSpPr>
        <p:spPr>
          <a:xfrm>
            <a:off x="0" y="3077032"/>
            <a:ext cx="487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Balancing them using work: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47A3DF0-612C-8845-9D8E-3785716551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8685" y="3429000"/>
            <a:ext cx="3930931" cy="209140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5AA6FB1-8056-F74D-B232-6D02C8FFF0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135" y="4377787"/>
            <a:ext cx="5168900" cy="876300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14C36293-5022-434B-AD4F-4879C09A87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842" y="5251519"/>
            <a:ext cx="3486717" cy="100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93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D5CC6D-1BC5-FC44-B1BB-AE9CD541717B}"/>
              </a:ext>
            </a:extLst>
          </p:cNvPr>
          <p:cNvSpPr txBox="1"/>
          <p:nvPr/>
        </p:nvSpPr>
        <p:spPr>
          <a:xfrm>
            <a:off x="0" y="538609"/>
            <a:ext cx="487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Balancing them using work: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47A3DF0-612C-8845-9D8E-378571655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685" y="890577"/>
            <a:ext cx="3930931" cy="209140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5AA6FB1-8056-F74D-B232-6D02C8FFF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50" y="1222662"/>
            <a:ext cx="5168900" cy="876300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14C36293-5022-434B-AD4F-4879C09A8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41" y="2098962"/>
            <a:ext cx="3486717" cy="100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27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D5CC6D-1BC5-FC44-B1BB-AE9CD541717B}"/>
              </a:ext>
            </a:extLst>
          </p:cNvPr>
          <p:cNvSpPr txBox="1"/>
          <p:nvPr/>
        </p:nvSpPr>
        <p:spPr>
          <a:xfrm>
            <a:off x="0" y="538609"/>
            <a:ext cx="487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Balancing them using work: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47A3DF0-612C-8845-9D8E-378571655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685" y="890577"/>
            <a:ext cx="3930931" cy="209140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5AA6FB1-8056-F74D-B232-6D02C8FFF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50" y="1222662"/>
            <a:ext cx="5168900" cy="876300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14C36293-5022-434B-AD4F-4879C09A8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41" y="2098962"/>
            <a:ext cx="3486717" cy="10096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82AC87-7521-2449-96EB-8FD97164C83B}"/>
              </a:ext>
            </a:extLst>
          </p:cNvPr>
          <p:cNvSpPr txBox="1"/>
          <p:nvPr/>
        </p:nvSpPr>
        <p:spPr>
          <a:xfrm>
            <a:off x="-103632" y="3306820"/>
            <a:ext cx="71749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Total rate of heat flow through top of the cell?</a:t>
            </a:r>
          </a:p>
        </p:txBody>
      </p:sp>
      <p:pic>
        <p:nvPicPr>
          <p:cNvPr id="19" name="Picture 18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04D6A910-947B-0D4A-A5B6-AF1466D73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5717" y="3760284"/>
            <a:ext cx="3055220" cy="982798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EE2810E7-A195-5341-A33F-78DF1EF6E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34" y="4060176"/>
            <a:ext cx="782630" cy="643258"/>
          </a:xfrm>
          <a:prstGeom prst="rect">
            <a:avLst/>
          </a:prstGeom>
        </p:spPr>
      </p:pic>
      <p:pic>
        <p:nvPicPr>
          <p:cNvPr id="12" name="Picture 11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770C7C92-D96B-4B45-9599-1852F28B4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2098" y="3964609"/>
            <a:ext cx="2886771" cy="741350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763B0CCA-86AF-6A43-91E5-06F3D2B0C9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6406" y="4025730"/>
            <a:ext cx="2111724" cy="6177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A18D0E-C46C-FA40-AFCF-6F0E672E9544}"/>
              </a:ext>
            </a:extLst>
          </p:cNvPr>
          <p:cNvSpPr/>
          <p:nvPr/>
        </p:nvSpPr>
        <p:spPr>
          <a:xfrm>
            <a:off x="3133344" y="4242816"/>
            <a:ext cx="304800" cy="231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B7C2F9-8BE3-2442-A447-5859E3934A5E}"/>
                  </a:ext>
                </a:extLst>
              </p:cNvPr>
              <p:cNvSpPr txBox="1"/>
              <p:nvPr/>
            </p:nvSpPr>
            <p:spPr>
              <a:xfrm>
                <a:off x="837480" y="4000799"/>
                <a:ext cx="2589683" cy="640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type m:val="li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B7C2F9-8BE3-2442-A447-5859E3934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80" y="4000799"/>
                <a:ext cx="2589683" cy="640753"/>
              </a:xfrm>
              <a:prstGeom prst="rect">
                <a:avLst/>
              </a:prstGeom>
              <a:blipFill>
                <a:blip r:embed="rId10"/>
                <a:stretch>
                  <a:fillRect l="-36585" t="-169231" r="-1951" b="-25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381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D5CC6D-1BC5-FC44-B1BB-AE9CD541717B}"/>
              </a:ext>
            </a:extLst>
          </p:cNvPr>
          <p:cNvSpPr txBox="1"/>
          <p:nvPr/>
        </p:nvSpPr>
        <p:spPr>
          <a:xfrm>
            <a:off x="0" y="538609"/>
            <a:ext cx="487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Balancing them using work: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47A3DF0-612C-8845-9D8E-378571655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685" y="890577"/>
            <a:ext cx="3930931" cy="209140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5AA6FB1-8056-F74D-B232-6D02C8FFF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50" y="1222662"/>
            <a:ext cx="5168900" cy="876300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14C36293-5022-434B-AD4F-4879C09A8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41" y="2098962"/>
            <a:ext cx="3486717" cy="10096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82AC87-7521-2449-96EB-8FD97164C83B}"/>
              </a:ext>
            </a:extLst>
          </p:cNvPr>
          <p:cNvSpPr txBox="1"/>
          <p:nvPr/>
        </p:nvSpPr>
        <p:spPr>
          <a:xfrm>
            <a:off x="-103632" y="3306820"/>
            <a:ext cx="71749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Total rate of heat flow through top of the cell?</a:t>
            </a:r>
          </a:p>
        </p:txBody>
      </p:sp>
      <p:pic>
        <p:nvPicPr>
          <p:cNvPr id="19" name="Picture 18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04D6A910-947B-0D4A-A5B6-AF1466D73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5717" y="3760284"/>
            <a:ext cx="3055220" cy="982798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EE2810E7-A195-5341-A33F-78DF1EF6E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34" y="4060176"/>
            <a:ext cx="782630" cy="643258"/>
          </a:xfrm>
          <a:prstGeom prst="rect">
            <a:avLst/>
          </a:prstGeom>
        </p:spPr>
      </p:pic>
      <p:pic>
        <p:nvPicPr>
          <p:cNvPr id="12" name="Picture 11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770C7C92-D96B-4B45-9599-1852F28B4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2098" y="3964609"/>
            <a:ext cx="2886771" cy="741350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763B0CCA-86AF-6A43-91E5-06F3D2B0C9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6406" y="4025730"/>
            <a:ext cx="2111724" cy="6177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A18D0E-C46C-FA40-AFCF-6F0E672E9544}"/>
              </a:ext>
            </a:extLst>
          </p:cNvPr>
          <p:cNvSpPr/>
          <p:nvPr/>
        </p:nvSpPr>
        <p:spPr>
          <a:xfrm>
            <a:off x="3133344" y="4242816"/>
            <a:ext cx="304800" cy="231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B7C2F9-8BE3-2442-A447-5859E3934A5E}"/>
                  </a:ext>
                </a:extLst>
              </p:cNvPr>
              <p:cNvSpPr txBox="1"/>
              <p:nvPr/>
            </p:nvSpPr>
            <p:spPr>
              <a:xfrm>
                <a:off x="837480" y="4000799"/>
                <a:ext cx="2589683" cy="640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type m:val="li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B7C2F9-8BE3-2442-A447-5859E3934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80" y="4000799"/>
                <a:ext cx="2589683" cy="640753"/>
              </a:xfrm>
              <a:prstGeom prst="rect">
                <a:avLst/>
              </a:prstGeom>
              <a:blipFill>
                <a:blip r:embed="rId10"/>
                <a:stretch>
                  <a:fillRect l="-36585" t="-169231" r="-1951" b="-25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6DA06D8-E47D-9540-B455-16F5B293FD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438" y="4955352"/>
            <a:ext cx="1193800" cy="787400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8676A2D8-5FF0-9A4E-A30B-3220A0906D8D}"/>
              </a:ext>
            </a:extLst>
          </p:cNvPr>
          <p:cNvSpPr/>
          <p:nvPr/>
        </p:nvSpPr>
        <p:spPr>
          <a:xfrm>
            <a:off x="1499616" y="5620512"/>
            <a:ext cx="717947" cy="475488"/>
          </a:xfrm>
          <a:custGeom>
            <a:avLst/>
            <a:gdLst>
              <a:gd name="connsiteX0" fmla="*/ 682752 w 717947"/>
              <a:gd name="connsiteY0" fmla="*/ 475488 h 475488"/>
              <a:gd name="connsiteX1" fmla="*/ 682752 w 717947"/>
              <a:gd name="connsiteY1" fmla="*/ 231648 h 475488"/>
              <a:gd name="connsiteX2" fmla="*/ 316992 w 717947"/>
              <a:gd name="connsiteY2" fmla="*/ 304800 h 475488"/>
              <a:gd name="connsiteX3" fmla="*/ 292608 w 717947"/>
              <a:gd name="connsiteY3" fmla="*/ 60960 h 475488"/>
              <a:gd name="connsiteX4" fmla="*/ 0 w 717947"/>
              <a:gd name="connsiteY4" fmla="*/ 0 h 47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947" h="475488">
                <a:moveTo>
                  <a:pt x="682752" y="475488"/>
                </a:moveTo>
                <a:cubicBezTo>
                  <a:pt x="713232" y="367792"/>
                  <a:pt x="743712" y="260096"/>
                  <a:pt x="682752" y="231648"/>
                </a:cubicBezTo>
                <a:cubicBezTo>
                  <a:pt x="621792" y="203200"/>
                  <a:pt x="382016" y="333248"/>
                  <a:pt x="316992" y="304800"/>
                </a:cubicBezTo>
                <a:cubicBezTo>
                  <a:pt x="251968" y="276352"/>
                  <a:pt x="345440" y="111760"/>
                  <a:pt x="292608" y="60960"/>
                </a:cubicBezTo>
                <a:cubicBezTo>
                  <a:pt x="239776" y="10160"/>
                  <a:pt x="119888" y="5080"/>
                  <a:pt x="0" y="0"/>
                </a:cubicBezTo>
              </a:path>
            </a:pathLst>
          </a:custGeom>
          <a:noFill/>
          <a:ln w="3175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023824-504A-6544-BE0A-DEAFFC921F12}"/>
              </a:ext>
            </a:extLst>
          </p:cNvPr>
          <p:cNvSpPr txBox="1"/>
          <p:nvPr/>
        </p:nvSpPr>
        <p:spPr>
          <a:xfrm>
            <a:off x="1763255" y="5608320"/>
            <a:ext cx="2569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i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Heat flow by conduction in absence of convection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CE0928F-466B-904F-AFC3-DF2BB0D7F8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5350" y="5830433"/>
            <a:ext cx="2159000" cy="736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118B26C-E9F1-8F40-9E8A-3C9D4A81379B}"/>
              </a:ext>
            </a:extLst>
          </p:cNvPr>
          <p:cNvSpPr/>
          <p:nvPr/>
        </p:nvSpPr>
        <p:spPr>
          <a:xfrm>
            <a:off x="3801636" y="5720073"/>
            <a:ext cx="2603409" cy="982798"/>
          </a:xfrm>
          <a:custGeom>
            <a:avLst/>
            <a:gdLst>
              <a:gd name="connsiteX0" fmla="*/ 0 w 2603409"/>
              <a:gd name="connsiteY0" fmla="*/ 0 h 982798"/>
              <a:gd name="connsiteX1" fmla="*/ 624818 w 2603409"/>
              <a:gd name="connsiteY1" fmla="*/ 0 h 982798"/>
              <a:gd name="connsiteX2" fmla="*/ 1197568 w 2603409"/>
              <a:gd name="connsiteY2" fmla="*/ 0 h 982798"/>
              <a:gd name="connsiteX3" fmla="*/ 1900489 w 2603409"/>
              <a:gd name="connsiteY3" fmla="*/ 0 h 982798"/>
              <a:gd name="connsiteX4" fmla="*/ 2603409 w 2603409"/>
              <a:gd name="connsiteY4" fmla="*/ 0 h 982798"/>
              <a:gd name="connsiteX5" fmla="*/ 2603409 w 2603409"/>
              <a:gd name="connsiteY5" fmla="*/ 481571 h 982798"/>
              <a:gd name="connsiteX6" fmla="*/ 2603409 w 2603409"/>
              <a:gd name="connsiteY6" fmla="*/ 982798 h 982798"/>
              <a:gd name="connsiteX7" fmla="*/ 1952557 w 2603409"/>
              <a:gd name="connsiteY7" fmla="*/ 982798 h 982798"/>
              <a:gd name="connsiteX8" fmla="*/ 1249636 w 2603409"/>
              <a:gd name="connsiteY8" fmla="*/ 982798 h 982798"/>
              <a:gd name="connsiteX9" fmla="*/ 676886 w 2603409"/>
              <a:gd name="connsiteY9" fmla="*/ 982798 h 982798"/>
              <a:gd name="connsiteX10" fmla="*/ 0 w 2603409"/>
              <a:gd name="connsiteY10" fmla="*/ 982798 h 982798"/>
              <a:gd name="connsiteX11" fmla="*/ 0 w 2603409"/>
              <a:gd name="connsiteY11" fmla="*/ 491399 h 982798"/>
              <a:gd name="connsiteX12" fmla="*/ 0 w 2603409"/>
              <a:gd name="connsiteY12" fmla="*/ 0 h 98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03409" h="982798" extrusionOk="0">
                <a:moveTo>
                  <a:pt x="0" y="0"/>
                </a:moveTo>
                <a:cubicBezTo>
                  <a:pt x="230370" y="18704"/>
                  <a:pt x="433650" y="-5922"/>
                  <a:pt x="624818" y="0"/>
                </a:cubicBezTo>
                <a:cubicBezTo>
                  <a:pt x="815986" y="5922"/>
                  <a:pt x="1000008" y="17462"/>
                  <a:pt x="1197568" y="0"/>
                </a:cubicBezTo>
                <a:cubicBezTo>
                  <a:pt x="1395128" y="-17462"/>
                  <a:pt x="1716985" y="27721"/>
                  <a:pt x="1900489" y="0"/>
                </a:cubicBezTo>
                <a:cubicBezTo>
                  <a:pt x="2083993" y="-27721"/>
                  <a:pt x="2284334" y="-29717"/>
                  <a:pt x="2603409" y="0"/>
                </a:cubicBezTo>
                <a:cubicBezTo>
                  <a:pt x="2592022" y="199146"/>
                  <a:pt x="2588025" y="316496"/>
                  <a:pt x="2603409" y="481571"/>
                </a:cubicBezTo>
                <a:cubicBezTo>
                  <a:pt x="2618793" y="646646"/>
                  <a:pt x="2626558" y="872543"/>
                  <a:pt x="2603409" y="982798"/>
                </a:cubicBezTo>
                <a:cubicBezTo>
                  <a:pt x="2297148" y="970061"/>
                  <a:pt x="2098506" y="1007854"/>
                  <a:pt x="1952557" y="982798"/>
                </a:cubicBezTo>
                <a:cubicBezTo>
                  <a:pt x="1806608" y="957742"/>
                  <a:pt x="1547863" y="971535"/>
                  <a:pt x="1249636" y="982798"/>
                </a:cubicBezTo>
                <a:cubicBezTo>
                  <a:pt x="951409" y="994061"/>
                  <a:pt x="947158" y="996504"/>
                  <a:pt x="676886" y="982798"/>
                </a:cubicBezTo>
                <a:cubicBezTo>
                  <a:pt x="406614" y="969093"/>
                  <a:pt x="240736" y="973642"/>
                  <a:pt x="0" y="982798"/>
                </a:cubicBezTo>
                <a:cubicBezTo>
                  <a:pt x="-13884" y="792900"/>
                  <a:pt x="14487" y="671888"/>
                  <a:pt x="0" y="491399"/>
                </a:cubicBezTo>
                <a:cubicBezTo>
                  <a:pt x="-14487" y="310910"/>
                  <a:pt x="-8475" y="138672"/>
                  <a:pt x="0" y="0"/>
                </a:cubicBezTo>
                <a:close/>
              </a:path>
            </a:pathLst>
          </a:custGeom>
          <a:noFill/>
          <a:ln w="3492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15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D5CC6D-1BC5-FC44-B1BB-AE9CD541717B}"/>
              </a:ext>
            </a:extLst>
          </p:cNvPr>
          <p:cNvSpPr txBox="1"/>
          <p:nvPr/>
        </p:nvSpPr>
        <p:spPr>
          <a:xfrm>
            <a:off x="0" y="538609"/>
            <a:ext cx="487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Balancing them using work: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47A3DF0-612C-8845-9D8E-378571655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685" y="890577"/>
            <a:ext cx="3930931" cy="209140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5AA6FB1-8056-F74D-B232-6D02C8FFF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50" y="1222662"/>
            <a:ext cx="5168900" cy="876300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14C36293-5022-434B-AD4F-4879C09A8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41" y="2098962"/>
            <a:ext cx="3486717" cy="10096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82AC87-7521-2449-96EB-8FD97164C83B}"/>
              </a:ext>
            </a:extLst>
          </p:cNvPr>
          <p:cNvSpPr txBox="1"/>
          <p:nvPr/>
        </p:nvSpPr>
        <p:spPr>
          <a:xfrm>
            <a:off x="-103632" y="3306820"/>
            <a:ext cx="71749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Total rate of heat flow through top of the cell?</a:t>
            </a:r>
          </a:p>
        </p:txBody>
      </p:sp>
      <p:pic>
        <p:nvPicPr>
          <p:cNvPr id="19" name="Picture 18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04D6A910-947B-0D4A-A5B6-AF1466D73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5717" y="3760284"/>
            <a:ext cx="3055220" cy="982798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EE2810E7-A195-5341-A33F-78DF1EF6E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34" y="4060176"/>
            <a:ext cx="782630" cy="643258"/>
          </a:xfrm>
          <a:prstGeom prst="rect">
            <a:avLst/>
          </a:prstGeom>
        </p:spPr>
      </p:pic>
      <p:pic>
        <p:nvPicPr>
          <p:cNvPr id="12" name="Picture 11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770C7C92-D96B-4B45-9599-1852F28B4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2098" y="3964609"/>
            <a:ext cx="2886771" cy="741350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763B0CCA-86AF-6A43-91E5-06F3D2B0C9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6406" y="4025730"/>
            <a:ext cx="2111724" cy="6177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A18D0E-C46C-FA40-AFCF-6F0E672E9544}"/>
              </a:ext>
            </a:extLst>
          </p:cNvPr>
          <p:cNvSpPr/>
          <p:nvPr/>
        </p:nvSpPr>
        <p:spPr>
          <a:xfrm>
            <a:off x="3133344" y="4242816"/>
            <a:ext cx="304800" cy="231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B7C2F9-8BE3-2442-A447-5859E3934A5E}"/>
                  </a:ext>
                </a:extLst>
              </p:cNvPr>
              <p:cNvSpPr txBox="1"/>
              <p:nvPr/>
            </p:nvSpPr>
            <p:spPr>
              <a:xfrm>
                <a:off x="837480" y="4000799"/>
                <a:ext cx="2589683" cy="640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type m:val="li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B7C2F9-8BE3-2442-A447-5859E3934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80" y="4000799"/>
                <a:ext cx="2589683" cy="640753"/>
              </a:xfrm>
              <a:prstGeom prst="rect">
                <a:avLst/>
              </a:prstGeom>
              <a:blipFill>
                <a:blip r:embed="rId10"/>
                <a:stretch>
                  <a:fillRect l="-36585" t="-169231" r="-1951" b="-25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6DA06D8-E47D-9540-B455-16F5B293FD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438" y="4955352"/>
            <a:ext cx="1193800" cy="787400"/>
          </a:xfrm>
          <a:prstGeom prst="rect">
            <a:avLst/>
          </a:prstGeom>
        </p:spPr>
      </p:pic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A26F0A6-C676-B14E-BD18-DDE9C52502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1504" y="4789167"/>
            <a:ext cx="3340100" cy="10541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017D3D9-BEB8-EF4B-9D2A-02E2E0FC6089}"/>
              </a:ext>
            </a:extLst>
          </p:cNvPr>
          <p:cNvSpPr txBox="1"/>
          <p:nvPr/>
        </p:nvSpPr>
        <p:spPr>
          <a:xfrm>
            <a:off x="4614124" y="4989007"/>
            <a:ext cx="2569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i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Scaling between Nu # and Ra #!</a:t>
            </a:r>
          </a:p>
        </p:txBody>
      </p:sp>
    </p:spTree>
    <p:extLst>
      <p:ext uri="{BB962C8B-B14F-4D97-AF65-F5344CB8AC3E}">
        <p14:creationId xmlns:p14="http://schemas.microsoft.com/office/powerpoint/2010/main" val="3378644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D5CC6D-1BC5-FC44-B1BB-AE9CD541717B}"/>
              </a:ext>
            </a:extLst>
          </p:cNvPr>
          <p:cNvSpPr txBox="1"/>
          <p:nvPr/>
        </p:nvSpPr>
        <p:spPr>
          <a:xfrm>
            <a:off x="0" y="538609"/>
            <a:ext cx="487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Balancing them using work: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47A3DF0-612C-8845-9D8E-378571655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685" y="890577"/>
            <a:ext cx="3930931" cy="209140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5AA6FB1-8056-F74D-B232-6D02C8FFF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50" y="1222662"/>
            <a:ext cx="5168900" cy="876300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14C36293-5022-434B-AD4F-4879C09A8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41" y="2098962"/>
            <a:ext cx="3486717" cy="10096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82AC87-7521-2449-96EB-8FD97164C83B}"/>
              </a:ext>
            </a:extLst>
          </p:cNvPr>
          <p:cNvSpPr txBox="1"/>
          <p:nvPr/>
        </p:nvSpPr>
        <p:spPr>
          <a:xfrm>
            <a:off x="-103632" y="3306820"/>
            <a:ext cx="71749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Total rate of heat flow through top of the cell?</a:t>
            </a:r>
          </a:p>
        </p:txBody>
      </p:sp>
      <p:pic>
        <p:nvPicPr>
          <p:cNvPr id="19" name="Picture 18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04D6A910-947B-0D4A-A5B6-AF1466D73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5717" y="3760284"/>
            <a:ext cx="3055220" cy="982798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EE2810E7-A195-5341-A33F-78DF1EF6E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34" y="4060176"/>
            <a:ext cx="782630" cy="643258"/>
          </a:xfrm>
          <a:prstGeom prst="rect">
            <a:avLst/>
          </a:prstGeom>
        </p:spPr>
      </p:pic>
      <p:pic>
        <p:nvPicPr>
          <p:cNvPr id="12" name="Picture 11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770C7C92-D96B-4B45-9599-1852F28B4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2098" y="3964609"/>
            <a:ext cx="2886771" cy="741350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763B0CCA-86AF-6A43-91E5-06F3D2B0C9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6406" y="4025730"/>
            <a:ext cx="2111724" cy="6177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A18D0E-C46C-FA40-AFCF-6F0E672E9544}"/>
              </a:ext>
            </a:extLst>
          </p:cNvPr>
          <p:cNvSpPr/>
          <p:nvPr/>
        </p:nvSpPr>
        <p:spPr>
          <a:xfrm>
            <a:off x="3133344" y="4242816"/>
            <a:ext cx="304800" cy="231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B7C2F9-8BE3-2442-A447-5859E3934A5E}"/>
                  </a:ext>
                </a:extLst>
              </p:cNvPr>
              <p:cNvSpPr txBox="1"/>
              <p:nvPr/>
            </p:nvSpPr>
            <p:spPr>
              <a:xfrm>
                <a:off x="837480" y="4000799"/>
                <a:ext cx="2589683" cy="640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type m:val="li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B7C2F9-8BE3-2442-A447-5859E3934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80" y="4000799"/>
                <a:ext cx="2589683" cy="640753"/>
              </a:xfrm>
              <a:prstGeom prst="rect">
                <a:avLst/>
              </a:prstGeom>
              <a:blipFill>
                <a:blip r:embed="rId10"/>
                <a:stretch>
                  <a:fillRect l="-36585" t="-169231" r="-1951" b="-25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6DA06D8-E47D-9540-B455-16F5B293FD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438" y="4955352"/>
            <a:ext cx="1193800" cy="787400"/>
          </a:xfrm>
          <a:prstGeom prst="rect">
            <a:avLst/>
          </a:prstGeom>
        </p:spPr>
      </p:pic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A26F0A6-C676-B14E-BD18-DDE9C52502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1504" y="4789167"/>
            <a:ext cx="3340100" cy="1054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EBB611-7F14-474C-A863-371877A3B701}"/>
              </a:ext>
            </a:extLst>
          </p:cNvPr>
          <p:cNvSpPr txBox="1"/>
          <p:nvPr/>
        </p:nvSpPr>
        <p:spPr>
          <a:xfrm>
            <a:off x="4651248" y="4789552"/>
            <a:ext cx="449275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3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Cell geometry for which convection is most efficient (i.e., max Nu #)?</a:t>
            </a:r>
          </a:p>
        </p:txBody>
      </p:sp>
    </p:spTree>
    <p:extLst>
      <p:ext uri="{BB962C8B-B14F-4D97-AF65-F5344CB8AC3E}">
        <p14:creationId xmlns:p14="http://schemas.microsoft.com/office/powerpoint/2010/main" val="2065243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D5CC6D-1BC5-FC44-B1BB-AE9CD541717B}"/>
              </a:ext>
            </a:extLst>
          </p:cNvPr>
          <p:cNvSpPr txBox="1"/>
          <p:nvPr/>
        </p:nvSpPr>
        <p:spPr>
          <a:xfrm>
            <a:off x="0" y="538609"/>
            <a:ext cx="487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Balancing them using work: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47A3DF0-612C-8845-9D8E-378571655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685" y="890577"/>
            <a:ext cx="3930931" cy="209140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5AA6FB1-8056-F74D-B232-6D02C8FFF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50" y="1222662"/>
            <a:ext cx="5168900" cy="876300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14C36293-5022-434B-AD4F-4879C09A8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41" y="2098962"/>
            <a:ext cx="3486717" cy="10096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82AC87-7521-2449-96EB-8FD97164C83B}"/>
              </a:ext>
            </a:extLst>
          </p:cNvPr>
          <p:cNvSpPr txBox="1"/>
          <p:nvPr/>
        </p:nvSpPr>
        <p:spPr>
          <a:xfrm>
            <a:off x="-103632" y="3306820"/>
            <a:ext cx="71749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Total rate of heat flow through top of the cell?</a:t>
            </a:r>
          </a:p>
        </p:txBody>
      </p:sp>
      <p:pic>
        <p:nvPicPr>
          <p:cNvPr id="19" name="Picture 18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04D6A910-947B-0D4A-A5B6-AF1466D73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5717" y="3760284"/>
            <a:ext cx="3055220" cy="982798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EE2810E7-A195-5341-A33F-78DF1EF6E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34" y="4060176"/>
            <a:ext cx="782630" cy="643258"/>
          </a:xfrm>
          <a:prstGeom prst="rect">
            <a:avLst/>
          </a:prstGeom>
        </p:spPr>
      </p:pic>
      <p:pic>
        <p:nvPicPr>
          <p:cNvPr id="12" name="Picture 11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770C7C92-D96B-4B45-9599-1852F28B4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2098" y="3964609"/>
            <a:ext cx="2886771" cy="741350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763B0CCA-86AF-6A43-91E5-06F3D2B0C9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6406" y="4025730"/>
            <a:ext cx="2111724" cy="6177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A18D0E-C46C-FA40-AFCF-6F0E672E9544}"/>
              </a:ext>
            </a:extLst>
          </p:cNvPr>
          <p:cNvSpPr/>
          <p:nvPr/>
        </p:nvSpPr>
        <p:spPr>
          <a:xfrm>
            <a:off x="3133344" y="4242816"/>
            <a:ext cx="304800" cy="231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B7C2F9-8BE3-2442-A447-5859E3934A5E}"/>
                  </a:ext>
                </a:extLst>
              </p:cNvPr>
              <p:cNvSpPr txBox="1"/>
              <p:nvPr/>
            </p:nvSpPr>
            <p:spPr>
              <a:xfrm>
                <a:off x="837480" y="4000799"/>
                <a:ext cx="2589683" cy="640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type m:val="li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B7C2F9-8BE3-2442-A447-5859E3934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80" y="4000799"/>
                <a:ext cx="2589683" cy="640753"/>
              </a:xfrm>
              <a:prstGeom prst="rect">
                <a:avLst/>
              </a:prstGeom>
              <a:blipFill>
                <a:blip r:embed="rId10"/>
                <a:stretch>
                  <a:fillRect l="-36585" t="-169231" r="-1951" b="-25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6DA06D8-E47D-9540-B455-16F5B293FD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438" y="4955352"/>
            <a:ext cx="1193800" cy="787400"/>
          </a:xfrm>
          <a:prstGeom prst="rect">
            <a:avLst/>
          </a:prstGeom>
        </p:spPr>
      </p:pic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A26F0A6-C676-B14E-BD18-DDE9C52502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1504" y="4789167"/>
            <a:ext cx="3340100" cy="1054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EBB611-7F14-474C-A863-371877A3B701}"/>
              </a:ext>
            </a:extLst>
          </p:cNvPr>
          <p:cNvSpPr txBox="1"/>
          <p:nvPr/>
        </p:nvSpPr>
        <p:spPr>
          <a:xfrm>
            <a:off x="4651248" y="4789552"/>
            <a:ext cx="449275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3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Cell geometry for which convection is most efficient (i.e., max Nu #)?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4A032DE-EC2C-5643-B35B-0EE3BFED7B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750" y="5919330"/>
            <a:ext cx="1828800" cy="8382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D45A82F-266B-374A-A455-707FD01029CA}"/>
              </a:ext>
            </a:extLst>
          </p:cNvPr>
          <p:cNvSpPr/>
          <p:nvPr/>
        </p:nvSpPr>
        <p:spPr>
          <a:xfrm>
            <a:off x="1935166" y="6144767"/>
            <a:ext cx="1173794" cy="2866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EA712DA9-4AE6-8B4C-98E4-7C206FFEF1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2166" y="6008230"/>
            <a:ext cx="863600" cy="660400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BDE3BFC-5755-BE40-814A-C674777450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6285" y="6031942"/>
            <a:ext cx="2032000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F28E84B-3D9D-A041-8E24-3A8FB5AE70AD}"/>
              </a:ext>
            </a:extLst>
          </p:cNvPr>
          <p:cNvSpPr txBox="1"/>
          <p:nvPr/>
        </p:nvSpPr>
        <p:spPr>
          <a:xfrm>
            <a:off x="3938016" y="6084293"/>
            <a:ext cx="163036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1298274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BDE3BFC-5755-BE40-814A-C67477745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733" y="853250"/>
            <a:ext cx="2032000" cy="457200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A9E5FBD3-1217-C54F-8D0A-F60AD5BBD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184" y="765525"/>
            <a:ext cx="1193800" cy="787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0CA0F3-F428-884A-94ED-4928AE692616}"/>
              </a:ext>
            </a:extLst>
          </p:cNvPr>
          <p:cNvSpPr txBox="1"/>
          <p:nvPr/>
        </p:nvSpPr>
        <p:spPr>
          <a:xfrm>
            <a:off x="0" y="538609"/>
            <a:ext cx="487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From before:</a:t>
            </a:r>
          </a:p>
        </p:txBody>
      </p:sp>
    </p:spTree>
    <p:extLst>
      <p:ext uri="{BB962C8B-B14F-4D97-AF65-F5344CB8AC3E}">
        <p14:creationId xmlns:p14="http://schemas.microsoft.com/office/powerpoint/2010/main" val="1048666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BDE3BFC-5755-BE40-814A-C67477745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733" y="853250"/>
            <a:ext cx="2032000" cy="4572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3747EA-DC85-8245-8E28-CEDB7FA3E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965" y="2278567"/>
            <a:ext cx="4578069" cy="1543463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A9E5FBD3-1217-C54F-8D0A-F60AD5BBD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184" y="765525"/>
            <a:ext cx="1193800" cy="787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0CA0F3-F428-884A-94ED-4928AE692616}"/>
              </a:ext>
            </a:extLst>
          </p:cNvPr>
          <p:cNvSpPr txBox="1"/>
          <p:nvPr/>
        </p:nvSpPr>
        <p:spPr>
          <a:xfrm>
            <a:off x="0" y="538609"/>
            <a:ext cx="487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From before: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B5EAB2-8BA3-8645-989B-BF44B07F84D6}"/>
              </a:ext>
            </a:extLst>
          </p:cNvPr>
          <p:cNvSpPr txBox="1"/>
          <p:nvPr/>
        </p:nvSpPr>
        <p:spPr>
          <a:xfrm>
            <a:off x="-47752" y="1694135"/>
            <a:ext cx="74239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Average surf. heat flux:</a:t>
            </a:r>
          </a:p>
        </p:txBody>
      </p:sp>
    </p:spTree>
    <p:extLst>
      <p:ext uri="{BB962C8B-B14F-4D97-AF65-F5344CB8AC3E}">
        <p14:creationId xmlns:p14="http://schemas.microsoft.com/office/powerpoint/2010/main" val="3692367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6D0A13FD-F560-8D4A-BD42-BE329CD5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4" y="1790083"/>
            <a:ext cx="5564105" cy="3518767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61EDB7-8255-2846-AF62-ABB3FA80E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297" y="2090842"/>
            <a:ext cx="3265238" cy="421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3EA9E4-E97A-2248-AF24-73D5F887EF53}"/>
              </a:ext>
            </a:extLst>
          </p:cNvPr>
          <p:cNvSpPr txBox="1"/>
          <p:nvPr/>
        </p:nvSpPr>
        <p:spPr>
          <a:xfrm>
            <a:off x="2063114" y="1754228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Vector form:</a:t>
            </a: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B965062F-0AFC-5840-B993-BE5E41BDC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018" y="2910386"/>
            <a:ext cx="4784919" cy="2270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DDEC16-DC85-FE4C-AD5B-661A4FF559BF}"/>
              </a:ext>
            </a:extLst>
          </p:cNvPr>
          <p:cNvSpPr txBox="1"/>
          <p:nvPr/>
        </p:nvSpPr>
        <p:spPr>
          <a:xfrm>
            <a:off x="2063114" y="2516837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full (Cartesian):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CDA0A-EA9B-B14A-A208-01A7905ADCBF}"/>
              </a:ext>
            </a:extLst>
          </p:cNvPr>
          <p:cNvSpPr txBox="1"/>
          <p:nvPr/>
        </p:nvSpPr>
        <p:spPr>
          <a:xfrm>
            <a:off x="72945" y="1744200"/>
            <a:ext cx="179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 </a:t>
            </a:r>
          </a:p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momentum</a:t>
            </a:r>
          </a:p>
        </p:txBody>
      </p:sp>
      <p:pic>
        <p:nvPicPr>
          <p:cNvPr id="12" name="Picture 11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197ACFAC-07BE-6E4E-8F3E-AF040EDC9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027" y="902490"/>
            <a:ext cx="1702658" cy="5080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0063EF-6D02-B148-A807-95A9881D32A8}"/>
              </a:ext>
            </a:extLst>
          </p:cNvPr>
          <p:cNvSpPr txBox="1"/>
          <p:nvPr/>
        </p:nvSpPr>
        <p:spPr>
          <a:xfrm>
            <a:off x="72945" y="764210"/>
            <a:ext cx="179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</a:t>
            </a:r>
          </a:p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mass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4E4AFF-EA71-FD44-AD71-6F3885F16D23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Recap:</a:t>
            </a:r>
            <a:r>
              <a:rPr lang="en-US" sz="29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Stokes 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D5A48-0B5E-E14E-9126-31E404F97DCC}"/>
              </a:ext>
            </a:extLst>
          </p:cNvPr>
          <p:cNvSpPr txBox="1"/>
          <p:nvPr/>
        </p:nvSpPr>
        <p:spPr>
          <a:xfrm>
            <a:off x="72945" y="5544995"/>
            <a:ext cx="179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 </a:t>
            </a:r>
          </a:p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energy</a:t>
            </a:r>
          </a:p>
        </p:txBody>
      </p:sp>
      <p:pic>
        <p:nvPicPr>
          <p:cNvPr id="16" name="Picture 15" descr="Logo&#10;&#10;Description automatically generated with low confidence">
            <a:extLst>
              <a:ext uri="{FF2B5EF4-FFF2-40B4-BE49-F238E27FC236}">
                <a16:creationId xmlns:a16="http://schemas.microsoft.com/office/drawing/2014/main" id="{21C4DFE0-958C-5F40-A23E-422C506A4F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8590" y="5671349"/>
            <a:ext cx="3204147" cy="76620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8C1D2A51-3600-614D-A372-2ECE0712EA6E}"/>
              </a:ext>
            </a:extLst>
          </p:cNvPr>
          <p:cNvSpPr/>
          <p:nvPr/>
        </p:nvSpPr>
        <p:spPr>
          <a:xfrm>
            <a:off x="7729727" y="1060704"/>
            <a:ext cx="309015" cy="5230368"/>
          </a:xfrm>
          <a:prstGeom prst="rightBrac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500B4B-2D85-9446-9994-FBAADAE9E91D}"/>
              </a:ext>
            </a:extLst>
          </p:cNvPr>
          <p:cNvSpPr txBox="1"/>
          <p:nvPr/>
        </p:nvSpPr>
        <p:spPr>
          <a:xfrm rot="5400000">
            <a:off x="6975929" y="3360417"/>
            <a:ext cx="281082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convection</a:t>
            </a:r>
          </a:p>
        </p:txBody>
      </p:sp>
    </p:spTree>
    <p:extLst>
      <p:ext uri="{BB962C8B-B14F-4D97-AF65-F5344CB8AC3E}">
        <p14:creationId xmlns:p14="http://schemas.microsoft.com/office/powerpoint/2010/main" val="244541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BDE3BFC-5755-BE40-814A-C67477745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733" y="853250"/>
            <a:ext cx="2032000" cy="4572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3747EA-DC85-8245-8E28-CEDB7FA3E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965" y="2278567"/>
            <a:ext cx="4578069" cy="1543463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A9E5FBD3-1217-C54F-8D0A-F60AD5BBD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184" y="765525"/>
            <a:ext cx="1193800" cy="787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0CA0F3-F428-884A-94ED-4928AE692616}"/>
              </a:ext>
            </a:extLst>
          </p:cNvPr>
          <p:cNvSpPr txBox="1"/>
          <p:nvPr/>
        </p:nvSpPr>
        <p:spPr>
          <a:xfrm>
            <a:off x="0" y="538609"/>
            <a:ext cx="487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From before: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B5EAB2-8BA3-8645-989B-BF44B07F84D6}"/>
              </a:ext>
            </a:extLst>
          </p:cNvPr>
          <p:cNvSpPr txBox="1"/>
          <p:nvPr/>
        </p:nvSpPr>
        <p:spPr>
          <a:xfrm>
            <a:off x="-47752" y="1694135"/>
            <a:ext cx="74239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Average surf. heat flux: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22FC04-B993-A841-830B-7FFEFF0B3411}"/>
                  </a:ext>
                </a:extLst>
              </p:cNvPr>
              <p:cNvSpPr txBox="1"/>
              <p:nvPr/>
            </p:nvSpPr>
            <p:spPr>
              <a:xfrm>
                <a:off x="-47752" y="3724494"/>
                <a:ext cx="865530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With Earth-like parameters:</a:t>
                </a:r>
              </a:p>
              <a:p>
                <a:pPr lvl="1"/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lvl="1"/>
                <a:r>
                  <a:rPr lang="en-US" sz="2500" dirty="0">
                    <a:ea typeface="Segoe UI Symbol" panose="020B0502040204020203" pitchFamily="34" charset="0"/>
                  </a:rPr>
                  <a:t>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𝑞</m:t>
                        </m:r>
                      </m:e>
                    </m:acc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𝑚𝑊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</a:t>
                </a:r>
                <a:r>
                  <a:rPr lang="en-US" sz="21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  </a:t>
                </a:r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en-U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≈8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  <m:r>
                      <a:rPr lang="en-U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𝑦𝑟</m:t>
                    </m:r>
                  </m:oMath>
                </a14:m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22FC04-B993-A841-830B-7FFEFF0B3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752" y="3724494"/>
                <a:ext cx="8655304" cy="1015663"/>
              </a:xfrm>
              <a:prstGeom prst="rect">
                <a:avLst/>
              </a:prstGeom>
              <a:blipFill>
                <a:blip r:embed="rId6"/>
                <a:stretch>
                  <a:fillRect t="-6173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B3E2266-30BB-4546-A612-7EDD8FDB514C}"/>
              </a:ext>
            </a:extLst>
          </p:cNvPr>
          <p:cNvSpPr txBox="1"/>
          <p:nvPr/>
        </p:nvSpPr>
        <p:spPr>
          <a:xfrm>
            <a:off x="1259785" y="4677850"/>
            <a:ext cx="8437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Both ~2 times average Earth values. Not bad. </a:t>
            </a:r>
          </a:p>
        </p:txBody>
      </p:sp>
    </p:spTree>
    <p:extLst>
      <p:ext uri="{BB962C8B-B14F-4D97-AF65-F5344CB8AC3E}">
        <p14:creationId xmlns:p14="http://schemas.microsoft.com/office/powerpoint/2010/main" val="3975676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Style of convection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BDE3BFC-5755-BE40-814A-C67477745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733" y="853250"/>
            <a:ext cx="2032000" cy="4572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3747EA-DC85-8245-8E28-CEDB7FA3E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965" y="2278567"/>
            <a:ext cx="4578069" cy="1543463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A9E5FBD3-1217-C54F-8D0A-F60AD5BBD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184" y="765525"/>
            <a:ext cx="1193800" cy="787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0CA0F3-F428-884A-94ED-4928AE692616}"/>
              </a:ext>
            </a:extLst>
          </p:cNvPr>
          <p:cNvSpPr txBox="1"/>
          <p:nvPr/>
        </p:nvSpPr>
        <p:spPr>
          <a:xfrm>
            <a:off x="0" y="538609"/>
            <a:ext cx="487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From before: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B5EAB2-8BA3-8645-989B-BF44B07F84D6}"/>
              </a:ext>
            </a:extLst>
          </p:cNvPr>
          <p:cNvSpPr txBox="1"/>
          <p:nvPr/>
        </p:nvSpPr>
        <p:spPr>
          <a:xfrm>
            <a:off x="-47752" y="1694135"/>
            <a:ext cx="74239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Average surf. heat flux: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22FC04-B993-A841-830B-7FFEFF0B3411}"/>
                  </a:ext>
                </a:extLst>
              </p:cNvPr>
              <p:cNvSpPr txBox="1"/>
              <p:nvPr/>
            </p:nvSpPr>
            <p:spPr>
              <a:xfrm>
                <a:off x="-47752" y="3724494"/>
                <a:ext cx="865530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With Earth-like parameters:</a:t>
                </a:r>
              </a:p>
              <a:p>
                <a:pPr lvl="1"/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lvl="1"/>
                <a:r>
                  <a:rPr lang="en-US" sz="2500" dirty="0">
                    <a:ea typeface="Segoe UI Symbol" panose="020B0502040204020203" pitchFamily="34" charset="0"/>
                  </a:rPr>
                  <a:t>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𝑞</m:t>
                        </m:r>
                      </m:e>
                    </m:acc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𝑚𝑊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</a:t>
                </a:r>
                <a:r>
                  <a:rPr lang="en-US" sz="21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  </a:t>
                </a:r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𝑢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en-U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≈8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  <m:r>
                      <a:rPr lang="en-U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𝑦𝑟</m:t>
                    </m:r>
                  </m:oMath>
                </a14:m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22FC04-B993-A841-830B-7FFEFF0B3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752" y="3724494"/>
                <a:ext cx="8655304" cy="1015663"/>
              </a:xfrm>
              <a:prstGeom prst="rect">
                <a:avLst/>
              </a:prstGeom>
              <a:blipFill>
                <a:blip r:embed="rId6"/>
                <a:stretch>
                  <a:fillRect t="-6173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7FA92C77-36E2-5243-93B6-2A383646E5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5333" y="5781451"/>
            <a:ext cx="2408949" cy="7219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302676-6F5E-EA4F-B9E6-F7985DC14D57}"/>
              </a:ext>
            </a:extLst>
          </p:cNvPr>
          <p:cNvSpPr txBox="1"/>
          <p:nvPr/>
        </p:nvSpPr>
        <p:spPr>
          <a:xfrm>
            <a:off x="-23368" y="5290542"/>
            <a:ext cx="8655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Note: These scaling will vary for different setups. E.g., for no slip boundaries:</a:t>
            </a:r>
          </a:p>
          <a:p>
            <a:pPr lvl="1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33A13-D588-EA48-841B-1655B392EF5F}"/>
              </a:ext>
            </a:extLst>
          </p:cNvPr>
          <p:cNvSpPr txBox="1"/>
          <p:nvPr/>
        </p:nvSpPr>
        <p:spPr>
          <a:xfrm>
            <a:off x="1259785" y="4677850"/>
            <a:ext cx="8437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Both ~2 times average Earth values. Not bad. </a:t>
            </a:r>
          </a:p>
        </p:txBody>
      </p:sp>
    </p:spTree>
    <p:extLst>
      <p:ext uri="{BB962C8B-B14F-4D97-AF65-F5344CB8AC3E}">
        <p14:creationId xmlns:p14="http://schemas.microsoft.com/office/powerpoint/2010/main" val="1871523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These simple problems help us build intuition and can be compared with numerical and lab experiments.</a:t>
            </a:r>
          </a:p>
          <a:p>
            <a:pPr algn="ctr"/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However, Earth much more complex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F83B1913-B9A3-814E-9926-60E294374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32" y="2067517"/>
            <a:ext cx="6498336" cy="2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36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These simple problems help us build intuition and can be compared with numerical and lab experiments.</a:t>
            </a:r>
          </a:p>
          <a:p>
            <a:pPr algn="ctr"/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However, Earth much more complex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F83B1913-B9A3-814E-9926-60E294374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32" y="2067517"/>
            <a:ext cx="6498336" cy="29130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B6C7B2-0D4C-324E-8118-ECB603E432F6}"/>
              </a:ext>
            </a:extLst>
          </p:cNvPr>
          <p:cNvSpPr txBox="1"/>
          <p:nvPr/>
        </p:nvSpPr>
        <p:spPr>
          <a:xfrm>
            <a:off x="0" y="5184072"/>
            <a:ext cx="914400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are some important aspects neglected in the simple (i.e., Rayleigh-Bernard) convective system considered?</a:t>
            </a:r>
          </a:p>
        </p:txBody>
      </p:sp>
    </p:spTree>
    <p:extLst>
      <p:ext uri="{BB962C8B-B14F-4D97-AF65-F5344CB8AC3E}">
        <p14:creationId xmlns:p14="http://schemas.microsoft.com/office/powerpoint/2010/main" val="121372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6CF0EA-39CC-8A41-A18B-F9B09DDE3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770" y="996241"/>
            <a:ext cx="5810459" cy="4589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24245-2460-284B-AA4F-724251726BC6}"/>
              </a:ext>
            </a:extLst>
          </p:cNvPr>
          <p:cNvSpPr txBox="1"/>
          <p:nvPr/>
        </p:nvSpPr>
        <p:spPr>
          <a:xfrm>
            <a:off x="463296" y="60960"/>
            <a:ext cx="80467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e.g., lateral viscosity variations, heat production, more complex rheology, thermo-chemical, phase changes, … </a:t>
            </a:r>
          </a:p>
        </p:txBody>
      </p:sp>
    </p:spTree>
    <p:extLst>
      <p:ext uri="{BB962C8B-B14F-4D97-AF65-F5344CB8AC3E}">
        <p14:creationId xmlns:p14="http://schemas.microsoft.com/office/powerpoint/2010/main" val="1735113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463296" y="5740307"/>
            <a:ext cx="804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more complex setups, need more than the Ra # to describe the convective regime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CF0EA-39CC-8A41-A18B-F9B09DDE3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770" y="996241"/>
            <a:ext cx="5810459" cy="45894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FBF9A23-427E-6849-A4CC-78912AA42222}"/>
              </a:ext>
            </a:extLst>
          </p:cNvPr>
          <p:cNvSpPr/>
          <p:nvPr/>
        </p:nvSpPr>
        <p:spPr>
          <a:xfrm>
            <a:off x="890016" y="5740307"/>
            <a:ext cx="7315200" cy="830997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0BF3A-11C3-C34A-BBA4-816294E7EC53}"/>
              </a:ext>
            </a:extLst>
          </p:cNvPr>
          <p:cNvSpPr txBox="1"/>
          <p:nvPr/>
        </p:nvSpPr>
        <p:spPr>
          <a:xfrm>
            <a:off x="463296" y="60960"/>
            <a:ext cx="80467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e.g., lateral viscosity variations, heat production, more complex rheology, thermo-chemical, phase changes, … </a:t>
            </a:r>
          </a:p>
        </p:txBody>
      </p:sp>
    </p:spTree>
    <p:extLst>
      <p:ext uri="{BB962C8B-B14F-4D97-AF65-F5344CB8AC3E}">
        <p14:creationId xmlns:p14="http://schemas.microsoft.com/office/powerpoint/2010/main" val="1827977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43CEB443-51F0-014B-B644-C38E1418B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914" y="971914"/>
            <a:ext cx="6727190" cy="54122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FBF10A-751E-2348-9D22-99ECAE88878E}"/>
              </a:ext>
            </a:extLst>
          </p:cNvPr>
          <p:cNvSpPr txBox="1"/>
          <p:nvPr/>
        </p:nvSpPr>
        <p:spPr>
          <a:xfrm>
            <a:off x="536447" y="48768"/>
            <a:ext cx="80467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Plastic yielding seems needed to generate weak plate boundaries (i.e., plate tectonics)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FB3F89-C239-B342-8732-CF64A2DB85D0}"/>
              </a:ext>
            </a:extLst>
          </p:cNvPr>
          <p:cNvSpPr txBox="1"/>
          <p:nvPr/>
        </p:nvSpPr>
        <p:spPr>
          <a:xfrm>
            <a:off x="5775760" y="6565612"/>
            <a:ext cx="42094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Tectonic Geodynamics</a:t>
            </a:r>
          </a:p>
        </p:txBody>
      </p:sp>
    </p:spTree>
    <p:extLst>
      <p:ext uri="{BB962C8B-B14F-4D97-AF65-F5344CB8AC3E}">
        <p14:creationId xmlns:p14="http://schemas.microsoft.com/office/powerpoint/2010/main" val="25253487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94D2E-3A30-C249-8AC0-9EFA5468E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70" y="896564"/>
            <a:ext cx="7409492" cy="50381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D548FA-A973-8546-82F6-CF7ABD44EF00}"/>
              </a:ext>
            </a:extLst>
          </p:cNvPr>
          <p:cNvSpPr txBox="1"/>
          <p:nvPr/>
        </p:nvSpPr>
        <p:spPr>
          <a:xfrm>
            <a:off x="4643530" y="6473279"/>
            <a:ext cx="48768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Langemeyer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et al., 2021, Nat. Comm.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50D590-2F69-804D-8EA0-411BA08A2673}"/>
              </a:ext>
            </a:extLst>
          </p:cNvPr>
          <p:cNvCxnSpPr/>
          <p:nvPr/>
        </p:nvCxnSpPr>
        <p:spPr>
          <a:xfrm>
            <a:off x="7971946" y="972586"/>
            <a:ext cx="0" cy="4840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D453CC-1739-5842-B5DA-8572CE2BCFD0}"/>
              </a:ext>
            </a:extLst>
          </p:cNvPr>
          <p:cNvSpPr txBox="1"/>
          <p:nvPr/>
        </p:nvSpPr>
        <p:spPr>
          <a:xfrm>
            <a:off x="7555799" y="2837510"/>
            <a:ext cx="19035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2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Yield 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stress increase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18521-6D2A-4541-B5EC-96ED4ED72785}"/>
              </a:ext>
            </a:extLst>
          </p:cNvPr>
          <p:cNvSpPr txBox="1"/>
          <p:nvPr/>
        </p:nvSpPr>
        <p:spPr>
          <a:xfrm>
            <a:off x="85348" y="73152"/>
            <a:ext cx="89489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Trickiest part: Creating transform faults/plate boundaries</a:t>
            </a:r>
          </a:p>
        </p:txBody>
      </p:sp>
    </p:spTree>
    <p:extLst>
      <p:ext uri="{BB962C8B-B14F-4D97-AF65-F5344CB8AC3E}">
        <p14:creationId xmlns:p14="http://schemas.microsoft.com/office/powerpoint/2010/main" val="2036630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01A2850-64BD-3449-912D-1ABCF600D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29" y="922139"/>
            <a:ext cx="7421542" cy="54247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FBE112-9F6F-EB4C-B251-A6037A2FAA50}"/>
              </a:ext>
            </a:extLst>
          </p:cNvPr>
          <p:cNvSpPr txBox="1"/>
          <p:nvPr/>
        </p:nvSpPr>
        <p:spPr>
          <a:xfrm>
            <a:off x="5775760" y="6565612"/>
            <a:ext cx="42094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Tectonic Geodynamics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80878-C9FD-6142-9BE1-C59C616F2BB0}"/>
              </a:ext>
            </a:extLst>
          </p:cNvPr>
          <p:cNvSpPr txBox="1"/>
          <p:nvPr/>
        </p:nvSpPr>
        <p:spPr>
          <a:xfrm>
            <a:off x="85348" y="73152"/>
            <a:ext cx="89489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How does mantle convection (and oceanic plate subduction) organize in the presence of thick/stiff/buoyant continents?</a:t>
            </a:r>
          </a:p>
        </p:txBody>
      </p:sp>
    </p:spTree>
    <p:extLst>
      <p:ext uri="{BB962C8B-B14F-4D97-AF65-F5344CB8AC3E}">
        <p14:creationId xmlns:p14="http://schemas.microsoft.com/office/powerpoint/2010/main" val="914526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F80878-C9FD-6142-9BE1-C59C616F2BB0}"/>
              </a:ext>
            </a:extLst>
          </p:cNvPr>
          <p:cNvSpPr txBox="1"/>
          <p:nvPr/>
        </p:nvSpPr>
        <p:spPr>
          <a:xfrm>
            <a:off x="85348" y="73152"/>
            <a:ext cx="894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Earth convection: </a:t>
            </a:r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Slabs, plumes, background flow</a:t>
            </a:r>
          </a:p>
        </p:txBody>
      </p:sp>
      <p:pic>
        <p:nvPicPr>
          <p:cNvPr id="6" name="Picture 5" descr="A picture containing text, compact disk, drum&#10;&#10;Description automatically generated">
            <a:extLst>
              <a:ext uri="{FF2B5EF4-FFF2-40B4-BE49-F238E27FC236}">
                <a16:creationId xmlns:a16="http://schemas.microsoft.com/office/drawing/2014/main" id="{B0C0DDDD-B016-104C-9FA2-D226AB554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227" y="855623"/>
            <a:ext cx="6475382" cy="45681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2C89F3-68F4-0F4D-95DC-189A41F36CDF}"/>
              </a:ext>
            </a:extLst>
          </p:cNvPr>
          <p:cNvSpPr txBox="1"/>
          <p:nvPr/>
        </p:nvSpPr>
        <p:spPr>
          <a:xfrm>
            <a:off x="-24384" y="5703247"/>
            <a:ext cx="9204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Impacts/produces: 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Earth cooling, Earth density structure, Plate velocities, the geoid, dynamic topography, …</a:t>
            </a:r>
          </a:p>
        </p:txBody>
      </p:sp>
    </p:spTree>
    <p:extLst>
      <p:ext uri="{BB962C8B-B14F-4D97-AF65-F5344CB8AC3E}">
        <p14:creationId xmlns:p14="http://schemas.microsoft.com/office/powerpoint/2010/main" val="279016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E4E4AFF-EA71-FD44-AD71-6F3885F16D23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convection model</a:t>
            </a:r>
          </a:p>
        </p:txBody>
      </p:sp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E4214E58-6E85-6A40-B44D-E6F1AFEE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63" y="743712"/>
            <a:ext cx="8577837" cy="580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41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938D57-7D6C-1341-A8E0-A661A4FA3210}"/>
                  </a:ext>
                </a:extLst>
              </p:cNvPr>
              <p:cNvSpPr txBox="1"/>
              <p:nvPr/>
            </p:nvSpPr>
            <p:spPr>
              <a:xfrm>
                <a:off x="-43544" y="0"/>
                <a:ext cx="8943704" cy="6447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Take homes:</a:t>
                </a:r>
              </a:p>
              <a:p>
                <a:pPr algn="ctr"/>
                <a:endParaRPr lang="en-US" sz="2800" dirty="0">
                  <a:highlight>
                    <a:srgbClr val="FFFF00"/>
                  </a:highlight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35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Thermal convection couples the energy and momentum equations.</a:t>
                </a:r>
              </a:p>
              <a:p>
                <a:pPr lvl="1"/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lvl="1"/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35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Assuming a simple convection cell geometry, can use a force/work balance to derive scaling between convection parameters (e.g., Nu </a:t>
                </a:r>
                <a14:m>
                  <m:oMath xmlns:m="http://schemas.openxmlformats.org/officeDocument/2006/math">
                    <m:r>
                      <a:rPr lang="en-US" sz="23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35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Ra</a:t>
                </a:r>
                <a:r>
                  <a:rPr lang="en-US" sz="2350" baseline="30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1/3</a:t>
                </a:r>
                <a:r>
                  <a:rPr lang="en-US" sz="235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for Rayleigh-Bernard).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35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Full solutions of PDEs require computers and enable us to incorporate Earth’s many additional complexities: </a:t>
                </a:r>
                <a:r>
                  <a:rPr lang="en-US" sz="23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e.g., viscosity variations, complex </a:t>
                </a:r>
                <a:r>
                  <a:rPr lang="en-US" sz="235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rheologies</a:t>
                </a:r>
                <a:r>
                  <a:rPr lang="en-US" sz="23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chemical effects, phase changes, plate yielding…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350" dirty="0">
                  <a:highlight>
                    <a:srgbClr val="FFFF00"/>
                  </a:highlight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3500" dirty="0">
                  <a:highlight>
                    <a:srgbClr val="FFFF00"/>
                  </a:highlight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938D57-7D6C-1341-A8E0-A661A4FA3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544" y="0"/>
                <a:ext cx="8943704" cy="6447919"/>
              </a:xfrm>
              <a:prstGeom prst="rect">
                <a:avLst/>
              </a:prstGeom>
              <a:blipFill>
                <a:blip r:embed="rId3"/>
                <a:stretch>
                  <a:fillRect t="-1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8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2C8992A-2BFF-504C-9F1E-7034B0470DCF}"/>
              </a:ext>
            </a:extLst>
          </p:cNvPr>
          <p:cNvSpPr txBox="1"/>
          <p:nvPr/>
        </p:nvSpPr>
        <p:spPr>
          <a:xfrm>
            <a:off x="162427" y="580435"/>
            <a:ext cx="88432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 can derive simple expressions for characteristic values of each of the equation properties:</a:t>
            </a: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 can now normalize each of the Navier-Stokes terms by the relevant characteristic value(s) to generate a non-dimensional form of the equation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644953-7862-034F-977C-14C9D3449830}"/>
              </a:ext>
            </a:extLst>
          </p:cNvPr>
          <p:cNvSpPr/>
          <p:nvPr/>
        </p:nvSpPr>
        <p:spPr>
          <a:xfrm>
            <a:off x="6430139" y="1911846"/>
            <a:ext cx="110003" cy="220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108C8F44-A9D8-824D-B90D-35DA2631C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270" y="1344619"/>
            <a:ext cx="1104316" cy="858131"/>
          </a:xfrm>
          <a:prstGeom prst="rect">
            <a:avLst/>
          </a:prstGeom>
        </p:spPr>
      </p:pic>
      <p:pic>
        <p:nvPicPr>
          <p:cNvPr id="18" name="Picture 17" descr="Text&#10;&#10;Description automatically generated with medium confidence">
            <a:extLst>
              <a:ext uri="{FF2B5EF4-FFF2-40B4-BE49-F238E27FC236}">
                <a16:creationId xmlns:a16="http://schemas.microsoft.com/office/drawing/2014/main" id="{143E0B26-37F7-7A47-AAD4-13520E231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050" y="1311331"/>
            <a:ext cx="1104316" cy="969256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4AD53A3D-03DF-A145-9285-50CC654E9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851" y="1273366"/>
            <a:ext cx="3685601" cy="1127921"/>
          </a:xfrm>
          <a:prstGeom prst="rect">
            <a:avLst/>
          </a:prstGeom>
        </p:spPr>
      </p:pic>
      <p:pic>
        <p:nvPicPr>
          <p:cNvPr id="20" name="Picture 19" descr="Diagram, schematic&#10;&#10;Description automatically generated">
            <a:extLst>
              <a:ext uri="{FF2B5EF4-FFF2-40B4-BE49-F238E27FC236}">
                <a16:creationId xmlns:a16="http://schemas.microsoft.com/office/drawing/2014/main" id="{D2363767-7288-714B-925F-BFA1153E9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435" y="3975967"/>
            <a:ext cx="3685601" cy="75912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0B6B2C5-F53F-F04B-9423-F866AC9E87AE}"/>
              </a:ext>
            </a:extLst>
          </p:cNvPr>
          <p:cNvSpPr/>
          <p:nvPr/>
        </p:nvSpPr>
        <p:spPr>
          <a:xfrm>
            <a:off x="3995750" y="4307447"/>
            <a:ext cx="110003" cy="220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AA4E37E0-D8B4-C447-86FA-08C04BD4606D}"/>
              </a:ext>
            </a:extLst>
          </p:cNvPr>
          <p:cNvSpPr/>
          <p:nvPr/>
        </p:nvSpPr>
        <p:spPr>
          <a:xfrm>
            <a:off x="3597443" y="4778653"/>
            <a:ext cx="1335505" cy="41018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3BC867-76EA-9E4E-A990-63B9CAA3A288}"/>
              </a:ext>
            </a:extLst>
          </p:cNvPr>
          <p:cNvSpPr txBox="1"/>
          <p:nvPr/>
        </p:nvSpPr>
        <p:spPr>
          <a:xfrm>
            <a:off x="3302696" y="415595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dimensional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D7A17-F410-5941-94E0-E320876B3D89}"/>
              </a:ext>
            </a:extLst>
          </p:cNvPr>
          <p:cNvSpPr txBox="1"/>
          <p:nvPr/>
        </p:nvSpPr>
        <p:spPr>
          <a:xfrm>
            <a:off x="3296240" y="541995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non-dimensional</a:t>
            </a:r>
          </a:p>
        </p:txBody>
      </p:sp>
      <p:pic>
        <p:nvPicPr>
          <p:cNvPr id="22" name="Picture 21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AD9DA8E-FD2C-1C45-AA3E-D3FAE1012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4298" y="5199181"/>
            <a:ext cx="4810381" cy="940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2D2819-57DD-C14A-B5C0-348761E4E4FE}"/>
              </a:ext>
            </a:extLst>
          </p:cNvPr>
          <p:cNvSpPr/>
          <p:nvPr/>
        </p:nvSpPr>
        <p:spPr>
          <a:xfrm>
            <a:off x="2009349" y="5319087"/>
            <a:ext cx="355277" cy="63371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F6DF339-93EF-9C45-984D-889668BFF216}"/>
              </a:ext>
            </a:extLst>
          </p:cNvPr>
          <p:cNvSpPr/>
          <p:nvPr/>
        </p:nvSpPr>
        <p:spPr>
          <a:xfrm>
            <a:off x="1294537" y="4953736"/>
            <a:ext cx="649877" cy="658163"/>
          </a:xfrm>
          <a:custGeom>
            <a:avLst/>
            <a:gdLst>
              <a:gd name="connsiteX0" fmla="*/ 82318 w 649877"/>
              <a:gd name="connsiteY0" fmla="*/ 0 h 658163"/>
              <a:gd name="connsiteX1" fmla="*/ 8746 w 649877"/>
              <a:gd name="connsiteY1" fmla="*/ 220717 h 658163"/>
              <a:gd name="connsiteX2" fmla="*/ 260994 w 649877"/>
              <a:gd name="connsiteY2" fmla="*/ 147145 h 658163"/>
              <a:gd name="connsiteX3" fmla="*/ 239973 w 649877"/>
              <a:gd name="connsiteY3" fmla="*/ 451945 h 658163"/>
              <a:gd name="connsiteX4" fmla="*/ 502732 w 649877"/>
              <a:gd name="connsiteY4" fmla="*/ 304800 h 658163"/>
              <a:gd name="connsiteX5" fmla="*/ 523753 w 649877"/>
              <a:gd name="connsiteY5" fmla="*/ 641131 h 658163"/>
              <a:gd name="connsiteX6" fmla="*/ 649877 w 649877"/>
              <a:gd name="connsiteY6" fmla="*/ 578069 h 65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9877" h="658163">
                <a:moveTo>
                  <a:pt x="82318" y="0"/>
                </a:moveTo>
                <a:cubicBezTo>
                  <a:pt x="30642" y="98096"/>
                  <a:pt x="-21033" y="196193"/>
                  <a:pt x="8746" y="220717"/>
                </a:cubicBezTo>
                <a:cubicBezTo>
                  <a:pt x="38525" y="245241"/>
                  <a:pt x="222456" y="108607"/>
                  <a:pt x="260994" y="147145"/>
                </a:cubicBezTo>
                <a:cubicBezTo>
                  <a:pt x="299532" y="185683"/>
                  <a:pt x="199683" y="425669"/>
                  <a:pt x="239973" y="451945"/>
                </a:cubicBezTo>
                <a:cubicBezTo>
                  <a:pt x="280263" y="478221"/>
                  <a:pt x="455435" y="273269"/>
                  <a:pt x="502732" y="304800"/>
                </a:cubicBezTo>
                <a:cubicBezTo>
                  <a:pt x="550029" y="336331"/>
                  <a:pt x="499229" y="595586"/>
                  <a:pt x="523753" y="641131"/>
                </a:cubicBezTo>
                <a:cubicBezTo>
                  <a:pt x="548277" y="686676"/>
                  <a:pt x="599077" y="632372"/>
                  <a:pt x="649877" y="578069"/>
                </a:cubicBezTo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FBEE1C-4241-4C48-B0E6-F6C6B7B56793}"/>
              </a:ext>
            </a:extLst>
          </p:cNvPr>
          <p:cNvSpPr txBox="1"/>
          <p:nvPr/>
        </p:nvSpPr>
        <p:spPr>
          <a:xfrm>
            <a:off x="279549" y="4595431"/>
            <a:ext cx="226313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i="1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The Prandtl Number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C426F2-3BC7-DE40-8429-198AFD62117B}"/>
              </a:ext>
            </a:extLst>
          </p:cNvPr>
          <p:cNvSpPr/>
          <p:nvPr/>
        </p:nvSpPr>
        <p:spPr>
          <a:xfrm>
            <a:off x="5245768" y="5282717"/>
            <a:ext cx="1184371" cy="76824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F680A1-4E96-5D42-9F09-5883396BA38A}"/>
              </a:ext>
            </a:extLst>
          </p:cNvPr>
          <p:cNvSpPr txBox="1"/>
          <p:nvPr/>
        </p:nvSpPr>
        <p:spPr>
          <a:xfrm>
            <a:off x="5938936" y="4789473"/>
            <a:ext cx="14308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00" i="1" dirty="0">
                <a:solidFill>
                  <a:schemeClr val="accent1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The Rayleigh </a:t>
            </a:r>
          </a:p>
          <a:p>
            <a:pPr algn="r"/>
            <a:r>
              <a:rPr lang="en-US" sz="1700" i="1" dirty="0">
                <a:solidFill>
                  <a:schemeClr val="accent1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Number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E6A4B-227A-C949-9182-30B5BA253AEE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Recap: Non-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dimensionalizing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Stokes</a:t>
            </a:r>
          </a:p>
        </p:txBody>
      </p:sp>
    </p:spTree>
    <p:extLst>
      <p:ext uri="{BB962C8B-B14F-4D97-AF65-F5344CB8AC3E}">
        <p14:creationId xmlns:p14="http://schemas.microsoft.com/office/powerpoint/2010/main" val="1750573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AA5E6A4B-227A-C949-9182-30B5BA253AEE}"/>
              </a:ext>
            </a:extLst>
          </p:cNvPr>
          <p:cNvSpPr txBox="1"/>
          <p:nvPr/>
        </p:nvSpPr>
        <p:spPr>
          <a:xfrm>
            <a:off x="-377952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Rayleigh Number</a:t>
            </a:r>
          </a:p>
        </p:txBody>
      </p:sp>
      <p:pic>
        <p:nvPicPr>
          <p:cNvPr id="23" name="Picture 22" descr="A picture containing table&#10;&#10;Description automatically generated">
            <a:extLst>
              <a:ext uri="{FF2B5EF4-FFF2-40B4-BE49-F238E27FC236}">
                <a16:creationId xmlns:a16="http://schemas.microsoft.com/office/drawing/2014/main" id="{752721F1-D938-E543-BDC0-819A726AD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09" y="751262"/>
            <a:ext cx="7655442" cy="46493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C8C760-CFDC-A541-8490-A8C24ADF6475}"/>
              </a:ext>
            </a:extLst>
          </p:cNvPr>
          <p:cNvSpPr txBox="1"/>
          <p:nvPr/>
        </p:nvSpPr>
        <p:spPr>
          <a:xfrm>
            <a:off x="300790" y="5196007"/>
            <a:ext cx="88432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Increasing Ra # increases the convective vigor and decreases the relative importance of conduction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8E275EF2-9BB1-B542-9F5A-F00F2A824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389" y="24384"/>
            <a:ext cx="2263138" cy="9477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46ADE5E-8791-8849-91E3-58AE90926EAF}"/>
              </a:ext>
            </a:extLst>
          </p:cNvPr>
          <p:cNvSpPr txBox="1"/>
          <p:nvPr/>
        </p:nvSpPr>
        <p:spPr>
          <a:xfrm>
            <a:off x="4934512" y="6524358"/>
            <a:ext cx="4209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Tectonic Geodynamics</a:t>
            </a:r>
          </a:p>
        </p:txBody>
      </p:sp>
    </p:spTree>
    <p:extLst>
      <p:ext uri="{BB962C8B-B14F-4D97-AF65-F5344CB8AC3E}">
        <p14:creationId xmlns:p14="http://schemas.microsoft.com/office/powerpoint/2010/main" val="93980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4 Conduction convection radiation Vector Images, Conduction convection  radiation Illustrations | Depositphotos">
            <a:extLst>
              <a:ext uri="{FF2B5EF4-FFF2-40B4-BE49-F238E27FC236}">
                <a16:creationId xmlns:a16="http://schemas.microsoft.com/office/drawing/2014/main" id="{66C525AF-E9D6-D240-86D2-3ECF83142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30" y="704486"/>
            <a:ext cx="4483768" cy="317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A5E6A4B-227A-C949-9182-30B5BA253AEE}"/>
              </a:ext>
            </a:extLst>
          </p:cNvPr>
          <p:cNvSpPr txBox="1"/>
          <p:nvPr/>
        </p:nvSpPr>
        <p:spPr>
          <a:xfrm>
            <a:off x="-377952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Thermal convection</a:t>
            </a:r>
          </a:p>
        </p:txBody>
      </p:sp>
      <p:pic>
        <p:nvPicPr>
          <p:cNvPr id="7" name="Picture 6" descr="Logo&#10;&#10;Description automatically generated with low confidence">
            <a:extLst>
              <a:ext uri="{FF2B5EF4-FFF2-40B4-BE49-F238E27FC236}">
                <a16:creationId xmlns:a16="http://schemas.microsoft.com/office/drawing/2014/main" id="{9F5359A0-AE2A-4F4F-8291-BE10B1444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90" y="880377"/>
            <a:ext cx="3204147" cy="766209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F4E23FB-CF6D-3E40-9DAD-5F0516B14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59" y="1942680"/>
            <a:ext cx="3950207" cy="510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C00A62-E541-4B47-B88B-A0A230ECCCC1}"/>
              </a:ext>
            </a:extLst>
          </p:cNvPr>
          <p:cNvSpPr txBox="1"/>
          <p:nvPr/>
        </p:nvSpPr>
        <p:spPr>
          <a:xfrm>
            <a:off x="300790" y="504431"/>
            <a:ext cx="8843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Cons. energy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B36BEB-600D-A542-BE56-368EF6E2E696}"/>
              </a:ext>
            </a:extLst>
          </p:cNvPr>
          <p:cNvSpPr txBox="1"/>
          <p:nvPr/>
        </p:nvSpPr>
        <p:spPr>
          <a:xfrm>
            <a:off x="150395" y="1551668"/>
            <a:ext cx="8843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Cons. momentum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C49A81-74F4-1748-BCA5-0699631E02B0}"/>
              </a:ext>
            </a:extLst>
          </p:cNvPr>
          <p:cNvSpPr txBox="1"/>
          <p:nvPr/>
        </p:nvSpPr>
        <p:spPr>
          <a:xfrm>
            <a:off x="4934512" y="6524358"/>
            <a:ext cx="4209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Tectonic Geodynamics</a:t>
            </a:r>
          </a:p>
        </p:txBody>
      </p:sp>
    </p:spTree>
    <p:extLst>
      <p:ext uri="{BB962C8B-B14F-4D97-AF65-F5344CB8AC3E}">
        <p14:creationId xmlns:p14="http://schemas.microsoft.com/office/powerpoint/2010/main" val="3149404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4 Conduction convection radiation Vector Images, Conduction convection  radiation Illustrations | Depositphotos">
            <a:extLst>
              <a:ext uri="{FF2B5EF4-FFF2-40B4-BE49-F238E27FC236}">
                <a16:creationId xmlns:a16="http://schemas.microsoft.com/office/drawing/2014/main" id="{66C525AF-E9D6-D240-86D2-3ECF83142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30" y="704486"/>
            <a:ext cx="4483768" cy="317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A5E6A4B-227A-C949-9182-30B5BA253AEE}"/>
              </a:ext>
            </a:extLst>
          </p:cNvPr>
          <p:cNvSpPr txBox="1"/>
          <p:nvPr/>
        </p:nvSpPr>
        <p:spPr>
          <a:xfrm>
            <a:off x="-377952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Thermal convection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C8C760-CFDC-A541-8490-A8C24ADF6475}"/>
                  </a:ext>
                </a:extLst>
              </p:cNvPr>
              <p:cNvSpPr txBox="1"/>
              <p:nvPr/>
            </p:nvSpPr>
            <p:spPr>
              <a:xfrm>
                <a:off x="150395" y="4131709"/>
                <a:ext cx="8843210" cy="3016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Convective heat transfer arises when there is fluid flow (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).</a:t>
                </a: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𝒖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term complicates thing a lot: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It couples the energy and momentum equations. Typically, we thus have to solve energy and Stokes equations simultaneously.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It also introduces a non-linear term.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Both aspects typically require numerical solutions.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C8C760-CFDC-A541-8490-A8C24ADF6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95" y="4131709"/>
                <a:ext cx="8843210" cy="3016210"/>
              </a:xfrm>
              <a:prstGeom prst="rect">
                <a:avLst/>
              </a:prstGeom>
              <a:blipFill>
                <a:blip r:embed="rId4"/>
                <a:stretch>
                  <a:fillRect l="-718" t="-1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326BF6F-52BD-D94C-9E06-DE1102D55441}"/>
              </a:ext>
            </a:extLst>
          </p:cNvPr>
          <p:cNvSpPr txBox="1"/>
          <p:nvPr/>
        </p:nvSpPr>
        <p:spPr>
          <a:xfrm>
            <a:off x="4934512" y="6524358"/>
            <a:ext cx="4209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Tectonic Geodynamics</a:t>
            </a:r>
          </a:p>
        </p:txBody>
      </p:sp>
      <p:pic>
        <p:nvPicPr>
          <p:cNvPr id="7" name="Picture 6" descr="Logo&#10;&#10;Description automatically generated with low confidence">
            <a:extLst>
              <a:ext uri="{FF2B5EF4-FFF2-40B4-BE49-F238E27FC236}">
                <a16:creationId xmlns:a16="http://schemas.microsoft.com/office/drawing/2014/main" id="{9F5359A0-AE2A-4F4F-8291-BE10B1444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90" y="880377"/>
            <a:ext cx="3204147" cy="766209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F4E23FB-CF6D-3E40-9DAD-5F0516B14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59" y="1942680"/>
            <a:ext cx="3950207" cy="510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C00A62-E541-4B47-B88B-A0A230ECCCC1}"/>
              </a:ext>
            </a:extLst>
          </p:cNvPr>
          <p:cNvSpPr txBox="1"/>
          <p:nvPr/>
        </p:nvSpPr>
        <p:spPr>
          <a:xfrm>
            <a:off x="300790" y="504431"/>
            <a:ext cx="8843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Cons. energy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B36BEB-600D-A542-BE56-368EF6E2E696}"/>
              </a:ext>
            </a:extLst>
          </p:cNvPr>
          <p:cNvSpPr txBox="1"/>
          <p:nvPr/>
        </p:nvSpPr>
        <p:spPr>
          <a:xfrm>
            <a:off x="150395" y="1551668"/>
            <a:ext cx="8843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Cons. momentum</a:t>
            </a:r>
          </a:p>
        </p:txBody>
      </p:sp>
    </p:spTree>
    <p:extLst>
      <p:ext uri="{BB962C8B-B14F-4D97-AF65-F5344CB8AC3E}">
        <p14:creationId xmlns:p14="http://schemas.microsoft.com/office/powerpoint/2010/main" val="1037247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7446</TotalTime>
  <Words>1976</Words>
  <Application>Microsoft Macintosh PowerPoint</Application>
  <PresentationFormat>On-screen Show (4:3)</PresentationFormat>
  <Paragraphs>343</Paragraphs>
  <Slides>50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Courier New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Holt, Adam Francis</dc:creator>
  <cp:lastModifiedBy>Holt, Adam Francis</cp:lastModifiedBy>
  <cp:revision>195</cp:revision>
  <dcterms:created xsi:type="dcterms:W3CDTF">2021-07-09T17:19:50Z</dcterms:created>
  <dcterms:modified xsi:type="dcterms:W3CDTF">2021-12-30T21:55:33Z</dcterms:modified>
</cp:coreProperties>
</file>